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Times New Roman MT Condensed Italics" charset="1" panose="02030506070405090303"/>
      <p:regular r:id="rId14"/>
    </p:embeddedFont>
    <p:embeddedFont>
      <p:font typeface="Agrandir Italics" charset="1" panose="00000500000000000000"/>
      <p:regular r:id="rId15"/>
    </p:embeddedFont>
    <p:embeddedFont>
      <p:font typeface="Poppins" charset="1" panose="00000500000000000000"/>
      <p:regular r:id="rId16"/>
    </p:embeddedFont>
    <p:embeddedFont>
      <p:font typeface="Agrandir" charset="1" panose="00000500000000000000"/>
      <p:regular r:id="rId17"/>
    </p:embeddedFont>
    <p:embeddedFont>
      <p:font typeface="Poppins Italics" charset="1" panose="00000500000000000000"/>
      <p:regular r:id="rId18"/>
    </p:embeddedFont>
    <p:embeddedFont>
      <p:font typeface="Helvetica World" charset="1" panose="020B0500040000020004"/>
      <p:regular r:id="rId19"/>
    </p:embeddedFont>
    <p:embeddedFont>
      <p:font typeface="Agrandir Bold" charset="1" panose="00000800000000000000"/>
      <p:regular r:id="rId20"/>
    </p:embeddedFont>
    <p:embeddedFont>
      <p:font typeface="Canva Sans" charset="1" panose="020B0503030501040103"/>
      <p:regular r:id="rId21"/>
    </p:embeddedFont>
    <p:embeddedFont>
      <p:font typeface="Sloop Script Pro" charset="1" panose="0000000000000009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9.png" Type="http://schemas.openxmlformats.org/officeDocument/2006/relationships/image"/><Relationship Id="rId6"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1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148" r="0" b="-13148"/>
            </a:stretch>
          </a:blipFill>
        </p:spPr>
      </p:sp>
      <p:sp>
        <p:nvSpPr>
          <p:cNvPr name="TextBox 3" id="3"/>
          <p:cNvSpPr txBox="true"/>
          <p:nvPr/>
        </p:nvSpPr>
        <p:spPr>
          <a:xfrm rot="0">
            <a:off x="-669471" y="2783546"/>
            <a:ext cx="16429001" cy="4458231"/>
          </a:xfrm>
          <a:prstGeom prst="rect">
            <a:avLst/>
          </a:prstGeom>
        </p:spPr>
        <p:txBody>
          <a:bodyPr anchor="t" rtlCol="false" tIns="0" lIns="0" bIns="0" rIns="0">
            <a:spAutoFit/>
          </a:bodyPr>
          <a:lstStyle/>
          <a:p>
            <a:pPr algn="ctr" marL="0" indent="0" lvl="0">
              <a:lnSpc>
                <a:spcPts val="28431"/>
              </a:lnSpc>
            </a:pPr>
            <a:r>
              <a:rPr lang="en-US" sz="30571" i="true" spc="-2017">
                <a:solidFill>
                  <a:srgbClr val="FFFFFF"/>
                </a:solidFill>
                <a:latin typeface="Times New Roman MT Condensed Italics"/>
                <a:ea typeface="Times New Roman MT Condensed Italics"/>
                <a:cs typeface="Times New Roman MT Condensed Italics"/>
                <a:sym typeface="Times New Roman MT Condensed Italics"/>
              </a:rPr>
              <a:t>Philotreat</a:t>
            </a:r>
          </a:p>
        </p:txBody>
      </p:sp>
      <p:sp>
        <p:nvSpPr>
          <p:cNvPr name="Freeform 4" id="4"/>
          <p:cNvSpPr/>
          <p:nvPr/>
        </p:nvSpPr>
        <p:spPr>
          <a:xfrm flipH="false" flipV="false" rot="0">
            <a:off x="1268057" y="974578"/>
            <a:ext cx="427271" cy="441727"/>
          </a:xfrm>
          <a:custGeom>
            <a:avLst/>
            <a:gdLst/>
            <a:ahLst/>
            <a:cxnLst/>
            <a:rect r="r" b="b" t="t" l="l"/>
            <a:pathLst>
              <a:path h="441727" w="427271">
                <a:moveTo>
                  <a:pt x="0" y="0"/>
                </a:moveTo>
                <a:lnTo>
                  <a:pt x="427270" y="0"/>
                </a:lnTo>
                <a:lnTo>
                  <a:pt x="427270" y="441727"/>
                </a:lnTo>
                <a:lnTo>
                  <a:pt x="0" y="4417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3045962" y="3000315"/>
            <a:ext cx="3181899" cy="2842195"/>
          </a:xfrm>
          <a:custGeom>
            <a:avLst/>
            <a:gdLst/>
            <a:ahLst/>
            <a:cxnLst/>
            <a:rect r="r" b="b" t="t" l="l"/>
            <a:pathLst>
              <a:path h="2842195" w="3181899">
                <a:moveTo>
                  <a:pt x="0" y="0"/>
                </a:moveTo>
                <a:lnTo>
                  <a:pt x="3181899" y="0"/>
                </a:lnTo>
                <a:lnTo>
                  <a:pt x="3181899" y="2842195"/>
                </a:lnTo>
                <a:lnTo>
                  <a:pt x="0" y="284219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3837781" y="6759332"/>
            <a:ext cx="8946923" cy="783917"/>
          </a:xfrm>
          <a:prstGeom prst="rect">
            <a:avLst/>
          </a:prstGeom>
        </p:spPr>
        <p:txBody>
          <a:bodyPr anchor="t" rtlCol="false" tIns="0" lIns="0" bIns="0" rIns="0">
            <a:spAutoFit/>
          </a:bodyPr>
          <a:lstStyle/>
          <a:p>
            <a:pPr algn="ctr" marL="0" indent="0" lvl="0">
              <a:lnSpc>
                <a:spcPts val="5616"/>
              </a:lnSpc>
              <a:spcBef>
                <a:spcPct val="0"/>
              </a:spcBef>
            </a:pPr>
            <a:r>
              <a:rPr lang="en-US" sz="4012" i="true">
                <a:solidFill>
                  <a:srgbClr val="FFFFFF"/>
                </a:solidFill>
                <a:latin typeface="Agrandir Italics"/>
                <a:ea typeface="Agrandir Italics"/>
                <a:cs typeface="Agrandir Italics"/>
                <a:sym typeface="Agrandir Italics"/>
              </a:rPr>
              <a:t>UNCOMFORTABLE QUESTIONS CLUB</a:t>
            </a:r>
          </a:p>
        </p:txBody>
      </p:sp>
      <p:sp>
        <p:nvSpPr>
          <p:cNvPr name="TextBox 7" id="7"/>
          <p:cNvSpPr txBox="true"/>
          <p:nvPr/>
        </p:nvSpPr>
        <p:spPr>
          <a:xfrm rot="0">
            <a:off x="1714732" y="967459"/>
            <a:ext cx="3617586" cy="398816"/>
          </a:xfrm>
          <a:prstGeom prst="rect">
            <a:avLst/>
          </a:prstGeom>
        </p:spPr>
        <p:txBody>
          <a:bodyPr anchor="t" rtlCol="false" tIns="0" lIns="0" bIns="0" rIns="0">
            <a:spAutoFit/>
          </a:bodyPr>
          <a:lstStyle/>
          <a:p>
            <a:pPr algn="l" marL="0" indent="0" lvl="0">
              <a:lnSpc>
                <a:spcPts val="3218"/>
              </a:lnSpc>
              <a:spcBef>
                <a:spcPct val="0"/>
              </a:spcBef>
            </a:pPr>
            <a:r>
              <a:rPr lang="en-US" sz="2298" spc="-133">
                <a:solidFill>
                  <a:srgbClr val="FFFFFF"/>
                </a:solidFill>
                <a:latin typeface="Poppins"/>
                <a:ea typeface="Poppins"/>
                <a:cs typeface="Poppins"/>
                <a:sym typeface="Poppins"/>
              </a:rPr>
              <a:t>Treat Thyself</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7706" y="2609542"/>
            <a:ext cx="1808391" cy="2868618"/>
            <a:chOff x="0" y="0"/>
            <a:chExt cx="476284" cy="755521"/>
          </a:xfrm>
        </p:grpSpPr>
        <p:sp>
          <p:nvSpPr>
            <p:cNvPr name="Freeform 3" id="3"/>
            <p:cNvSpPr/>
            <p:nvPr/>
          </p:nvSpPr>
          <p:spPr>
            <a:xfrm flipH="false" flipV="false" rot="0">
              <a:off x="0" y="0"/>
              <a:ext cx="476284" cy="755521"/>
            </a:xfrm>
            <a:custGeom>
              <a:avLst/>
              <a:gdLst/>
              <a:ahLst/>
              <a:cxnLst/>
              <a:rect r="r" b="b" t="t" l="l"/>
              <a:pathLst>
                <a:path h="755521" w="476284">
                  <a:moveTo>
                    <a:pt x="98466" y="0"/>
                  </a:moveTo>
                  <a:lnTo>
                    <a:pt x="377819" y="0"/>
                  </a:lnTo>
                  <a:cubicBezTo>
                    <a:pt x="403933" y="0"/>
                    <a:pt x="428978" y="10374"/>
                    <a:pt x="447444" y="28840"/>
                  </a:cubicBezTo>
                  <a:cubicBezTo>
                    <a:pt x="465910" y="47306"/>
                    <a:pt x="476284" y="72351"/>
                    <a:pt x="476284" y="98466"/>
                  </a:cubicBezTo>
                  <a:lnTo>
                    <a:pt x="476284" y="657055"/>
                  </a:lnTo>
                  <a:cubicBezTo>
                    <a:pt x="476284" y="711436"/>
                    <a:pt x="432200" y="755521"/>
                    <a:pt x="377819" y="755521"/>
                  </a:cubicBezTo>
                  <a:lnTo>
                    <a:pt x="98466" y="755521"/>
                  </a:lnTo>
                  <a:cubicBezTo>
                    <a:pt x="72351" y="755521"/>
                    <a:pt x="47306" y="745147"/>
                    <a:pt x="28840" y="726681"/>
                  </a:cubicBezTo>
                  <a:cubicBezTo>
                    <a:pt x="10374" y="708215"/>
                    <a:pt x="0" y="683170"/>
                    <a:pt x="0" y="657055"/>
                  </a:cubicBezTo>
                  <a:lnTo>
                    <a:pt x="0" y="98466"/>
                  </a:lnTo>
                  <a:cubicBezTo>
                    <a:pt x="0" y="44085"/>
                    <a:pt x="44085" y="0"/>
                    <a:pt x="98466" y="0"/>
                  </a:cubicBezTo>
                  <a:close/>
                </a:path>
              </a:pathLst>
            </a:custGeom>
            <a:solidFill>
              <a:srgbClr val="000000">
                <a:alpha val="0"/>
              </a:srgbClr>
            </a:solidFill>
            <a:ln w="19050" cap="rnd">
              <a:solidFill>
                <a:srgbClr val="A5A9A8"/>
              </a:solidFill>
              <a:prstDash val="solid"/>
              <a:round/>
            </a:ln>
          </p:spPr>
        </p:sp>
        <p:sp>
          <p:nvSpPr>
            <p:cNvPr name="TextBox 4" id="4"/>
            <p:cNvSpPr txBox="true"/>
            <p:nvPr/>
          </p:nvSpPr>
          <p:spPr>
            <a:xfrm>
              <a:off x="0" y="-38100"/>
              <a:ext cx="476284" cy="793621"/>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6834307" y="1108620"/>
            <a:ext cx="1808391" cy="2176591"/>
            <a:chOff x="0" y="0"/>
            <a:chExt cx="476284" cy="573259"/>
          </a:xfrm>
        </p:grpSpPr>
        <p:sp>
          <p:nvSpPr>
            <p:cNvPr name="Freeform 6" id="6"/>
            <p:cNvSpPr/>
            <p:nvPr/>
          </p:nvSpPr>
          <p:spPr>
            <a:xfrm flipH="false" flipV="false" rot="0">
              <a:off x="0" y="0"/>
              <a:ext cx="476284" cy="573259"/>
            </a:xfrm>
            <a:custGeom>
              <a:avLst/>
              <a:gdLst/>
              <a:ahLst/>
              <a:cxnLst/>
              <a:rect r="r" b="b" t="t" l="l"/>
              <a:pathLst>
                <a:path h="573259" w="476284">
                  <a:moveTo>
                    <a:pt x="98466" y="0"/>
                  </a:moveTo>
                  <a:lnTo>
                    <a:pt x="377819" y="0"/>
                  </a:lnTo>
                  <a:cubicBezTo>
                    <a:pt x="403933" y="0"/>
                    <a:pt x="428978" y="10374"/>
                    <a:pt x="447444" y="28840"/>
                  </a:cubicBezTo>
                  <a:cubicBezTo>
                    <a:pt x="465910" y="47306"/>
                    <a:pt x="476284" y="72351"/>
                    <a:pt x="476284" y="98466"/>
                  </a:cubicBezTo>
                  <a:lnTo>
                    <a:pt x="476284" y="474793"/>
                  </a:lnTo>
                  <a:cubicBezTo>
                    <a:pt x="476284" y="529174"/>
                    <a:pt x="432200" y="573259"/>
                    <a:pt x="377819" y="573259"/>
                  </a:cubicBezTo>
                  <a:lnTo>
                    <a:pt x="98466" y="573259"/>
                  </a:lnTo>
                  <a:cubicBezTo>
                    <a:pt x="44085" y="573259"/>
                    <a:pt x="0" y="529174"/>
                    <a:pt x="0" y="474793"/>
                  </a:cubicBezTo>
                  <a:lnTo>
                    <a:pt x="0" y="98466"/>
                  </a:lnTo>
                  <a:cubicBezTo>
                    <a:pt x="0" y="44085"/>
                    <a:pt x="44085" y="0"/>
                    <a:pt x="98466" y="0"/>
                  </a:cubicBezTo>
                  <a:close/>
                </a:path>
              </a:pathLst>
            </a:custGeom>
            <a:solidFill>
              <a:srgbClr val="000000">
                <a:alpha val="0"/>
              </a:srgbClr>
            </a:solidFill>
            <a:ln w="19050" cap="rnd">
              <a:solidFill>
                <a:srgbClr val="A5A9A8"/>
              </a:solidFill>
              <a:prstDash val="solid"/>
              <a:round/>
            </a:ln>
          </p:spPr>
        </p:sp>
        <p:sp>
          <p:nvSpPr>
            <p:cNvPr name="TextBox 7" id="7"/>
            <p:cNvSpPr txBox="true"/>
            <p:nvPr/>
          </p:nvSpPr>
          <p:spPr>
            <a:xfrm>
              <a:off x="0" y="-38100"/>
              <a:ext cx="476284" cy="611359"/>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5930112" y="6309762"/>
            <a:ext cx="1808391" cy="2868618"/>
            <a:chOff x="0" y="0"/>
            <a:chExt cx="476284" cy="755521"/>
          </a:xfrm>
        </p:grpSpPr>
        <p:sp>
          <p:nvSpPr>
            <p:cNvPr name="Freeform 9" id="9"/>
            <p:cNvSpPr/>
            <p:nvPr/>
          </p:nvSpPr>
          <p:spPr>
            <a:xfrm flipH="false" flipV="false" rot="0">
              <a:off x="0" y="0"/>
              <a:ext cx="476284" cy="755521"/>
            </a:xfrm>
            <a:custGeom>
              <a:avLst/>
              <a:gdLst/>
              <a:ahLst/>
              <a:cxnLst/>
              <a:rect r="r" b="b" t="t" l="l"/>
              <a:pathLst>
                <a:path h="755521" w="476284">
                  <a:moveTo>
                    <a:pt x="98466" y="0"/>
                  </a:moveTo>
                  <a:lnTo>
                    <a:pt x="377819" y="0"/>
                  </a:lnTo>
                  <a:cubicBezTo>
                    <a:pt x="403933" y="0"/>
                    <a:pt x="428978" y="10374"/>
                    <a:pt x="447444" y="28840"/>
                  </a:cubicBezTo>
                  <a:cubicBezTo>
                    <a:pt x="465910" y="47306"/>
                    <a:pt x="476284" y="72351"/>
                    <a:pt x="476284" y="98466"/>
                  </a:cubicBezTo>
                  <a:lnTo>
                    <a:pt x="476284" y="657055"/>
                  </a:lnTo>
                  <a:cubicBezTo>
                    <a:pt x="476284" y="711436"/>
                    <a:pt x="432200" y="755521"/>
                    <a:pt x="377819" y="755521"/>
                  </a:cubicBezTo>
                  <a:lnTo>
                    <a:pt x="98466" y="755521"/>
                  </a:lnTo>
                  <a:cubicBezTo>
                    <a:pt x="72351" y="755521"/>
                    <a:pt x="47306" y="745147"/>
                    <a:pt x="28840" y="726681"/>
                  </a:cubicBezTo>
                  <a:cubicBezTo>
                    <a:pt x="10374" y="708215"/>
                    <a:pt x="0" y="683170"/>
                    <a:pt x="0" y="657055"/>
                  </a:cubicBezTo>
                  <a:lnTo>
                    <a:pt x="0" y="98466"/>
                  </a:lnTo>
                  <a:cubicBezTo>
                    <a:pt x="0" y="44085"/>
                    <a:pt x="44085" y="0"/>
                    <a:pt x="98466" y="0"/>
                  </a:cubicBezTo>
                  <a:close/>
                </a:path>
              </a:pathLst>
            </a:custGeom>
            <a:solidFill>
              <a:srgbClr val="000000">
                <a:alpha val="0"/>
              </a:srgbClr>
            </a:solidFill>
            <a:ln w="19050" cap="rnd">
              <a:solidFill>
                <a:srgbClr val="A5A9A8"/>
              </a:solidFill>
              <a:prstDash val="solid"/>
              <a:round/>
            </a:ln>
          </p:spPr>
        </p:sp>
        <p:sp>
          <p:nvSpPr>
            <p:cNvPr name="TextBox 10" id="10"/>
            <p:cNvSpPr txBox="true"/>
            <p:nvPr/>
          </p:nvSpPr>
          <p:spPr>
            <a:xfrm>
              <a:off x="0" y="-38100"/>
              <a:ext cx="476284" cy="793621"/>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579511" y="1509480"/>
            <a:ext cx="6675699" cy="7216977"/>
            <a:chOff x="0" y="0"/>
            <a:chExt cx="751839" cy="812800"/>
          </a:xfrm>
        </p:grpSpPr>
        <p:sp>
          <p:nvSpPr>
            <p:cNvPr name="Freeform 12" id="12"/>
            <p:cNvSpPr/>
            <p:nvPr/>
          </p:nvSpPr>
          <p:spPr>
            <a:xfrm flipH="false" flipV="false" rot="0">
              <a:off x="0" y="0"/>
              <a:ext cx="751839" cy="812800"/>
            </a:xfrm>
            <a:custGeom>
              <a:avLst/>
              <a:gdLst/>
              <a:ahLst/>
              <a:cxnLst/>
              <a:rect r="r" b="b" t="t" l="l"/>
              <a:pathLst>
                <a:path h="812800" w="751839">
                  <a:moveTo>
                    <a:pt x="23194" y="0"/>
                  </a:moveTo>
                  <a:lnTo>
                    <a:pt x="728645" y="0"/>
                  </a:lnTo>
                  <a:cubicBezTo>
                    <a:pt x="734797" y="0"/>
                    <a:pt x="740696" y="2444"/>
                    <a:pt x="745046" y="6793"/>
                  </a:cubicBezTo>
                  <a:cubicBezTo>
                    <a:pt x="749396" y="11143"/>
                    <a:pt x="751839" y="17043"/>
                    <a:pt x="751839" y="23194"/>
                  </a:cubicBezTo>
                  <a:lnTo>
                    <a:pt x="751839" y="789606"/>
                  </a:lnTo>
                  <a:cubicBezTo>
                    <a:pt x="751839" y="795757"/>
                    <a:pt x="749396" y="801657"/>
                    <a:pt x="745046" y="806007"/>
                  </a:cubicBezTo>
                  <a:cubicBezTo>
                    <a:pt x="740696" y="810356"/>
                    <a:pt x="734797" y="812800"/>
                    <a:pt x="728645" y="812800"/>
                  </a:cubicBezTo>
                  <a:lnTo>
                    <a:pt x="23194" y="812800"/>
                  </a:lnTo>
                  <a:cubicBezTo>
                    <a:pt x="17043" y="812800"/>
                    <a:pt x="11143" y="810356"/>
                    <a:pt x="6793" y="806007"/>
                  </a:cubicBezTo>
                  <a:cubicBezTo>
                    <a:pt x="2444" y="801657"/>
                    <a:pt x="0" y="795757"/>
                    <a:pt x="0" y="789606"/>
                  </a:cubicBezTo>
                  <a:lnTo>
                    <a:pt x="0" y="23194"/>
                  </a:lnTo>
                  <a:cubicBezTo>
                    <a:pt x="0" y="17043"/>
                    <a:pt x="2444" y="11143"/>
                    <a:pt x="6793" y="6793"/>
                  </a:cubicBezTo>
                  <a:cubicBezTo>
                    <a:pt x="11143" y="2444"/>
                    <a:pt x="17043" y="0"/>
                    <a:pt x="23194" y="0"/>
                  </a:cubicBezTo>
                  <a:close/>
                </a:path>
              </a:pathLst>
            </a:custGeom>
            <a:blipFill>
              <a:blip r:embed="rId2"/>
              <a:stretch>
                <a:fillRect l="0" t="-11741" r="0" b="-11741"/>
              </a:stretch>
            </a:blipFill>
          </p:spPr>
        </p:sp>
      </p:grpSp>
      <p:grpSp>
        <p:nvGrpSpPr>
          <p:cNvPr name="Group 13" id="13"/>
          <p:cNvGrpSpPr/>
          <p:nvPr/>
        </p:nvGrpSpPr>
        <p:grpSpPr>
          <a:xfrm rot="0">
            <a:off x="1449241" y="6020090"/>
            <a:ext cx="2836636" cy="2825574"/>
            <a:chOff x="0" y="0"/>
            <a:chExt cx="851924" cy="848601"/>
          </a:xfrm>
        </p:grpSpPr>
        <p:sp>
          <p:nvSpPr>
            <p:cNvPr name="Freeform 14" id="14"/>
            <p:cNvSpPr/>
            <p:nvPr/>
          </p:nvSpPr>
          <p:spPr>
            <a:xfrm flipH="false" flipV="false" rot="0">
              <a:off x="0" y="0"/>
              <a:ext cx="851924" cy="848601"/>
            </a:xfrm>
            <a:custGeom>
              <a:avLst/>
              <a:gdLst/>
              <a:ahLst/>
              <a:cxnLst/>
              <a:rect r="r" b="b" t="t" l="l"/>
              <a:pathLst>
                <a:path h="848601" w="851924">
                  <a:moveTo>
                    <a:pt x="51856" y="0"/>
                  </a:moveTo>
                  <a:lnTo>
                    <a:pt x="800068" y="0"/>
                  </a:lnTo>
                  <a:cubicBezTo>
                    <a:pt x="828707" y="0"/>
                    <a:pt x="851924" y="23217"/>
                    <a:pt x="851924" y="51856"/>
                  </a:cubicBezTo>
                  <a:lnTo>
                    <a:pt x="851924" y="796745"/>
                  </a:lnTo>
                  <a:cubicBezTo>
                    <a:pt x="851924" y="825385"/>
                    <a:pt x="828707" y="848601"/>
                    <a:pt x="800068" y="848601"/>
                  </a:cubicBezTo>
                  <a:lnTo>
                    <a:pt x="51856" y="848601"/>
                  </a:lnTo>
                  <a:cubicBezTo>
                    <a:pt x="38103" y="848601"/>
                    <a:pt x="24913" y="843138"/>
                    <a:pt x="15188" y="833413"/>
                  </a:cubicBezTo>
                  <a:cubicBezTo>
                    <a:pt x="5463" y="823688"/>
                    <a:pt x="0" y="810498"/>
                    <a:pt x="0" y="796745"/>
                  </a:cubicBezTo>
                  <a:lnTo>
                    <a:pt x="0" y="51856"/>
                  </a:lnTo>
                  <a:cubicBezTo>
                    <a:pt x="0" y="38103"/>
                    <a:pt x="5463" y="24913"/>
                    <a:pt x="15188" y="15188"/>
                  </a:cubicBezTo>
                  <a:cubicBezTo>
                    <a:pt x="24913" y="5463"/>
                    <a:pt x="38103" y="0"/>
                    <a:pt x="51856" y="0"/>
                  </a:cubicBezTo>
                  <a:close/>
                </a:path>
              </a:pathLst>
            </a:custGeom>
            <a:solidFill>
              <a:srgbClr val="FFFFFF"/>
            </a:solidFill>
          </p:spPr>
        </p:sp>
        <p:sp>
          <p:nvSpPr>
            <p:cNvPr name="TextBox 15" id="15"/>
            <p:cNvSpPr txBox="true"/>
            <p:nvPr/>
          </p:nvSpPr>
          <p:spPr>
            <a:xfrm>
              <a:off x="0" y="-47625"/>
              <a:ext cx="851924" cy="896226"/>
            </a:xfrm>
            <a:prstGeom prst="rect">
              <a:avLst/>
            </a:prstGeom>
          </p:spPr>
          <p:txBody>
            <a:bodyPr anchor="ctr" rtlCol="false" tIns="50800" lIns="50800" bIns="50800" rIns="50800"/>
            <a:lstStyle/>
            <a:p>
              <a:pPr algn="ctr">
                <a:lnSpc>
                  <a:spcPts val="2702"/>
                </a:lnSpc>
              </a:pPr>
            </a:p>
          </p:txBody>
        </p:sp>
      </p:grpSp>
      <p:sp>
        <p:nvSpPr>
          <p:cNvPr name="Freeform 16" id="16"/>
          <p:cNvSpPr/>
          <p:nvPr/>
        </p:nvSpPr>
        <p:spPr>
          <a:xfrm flipH="false" flipV="true" rot="0">
            <a:off x="1579511" y="5535309"/>
            <a:ext cx="484781" cy="484781"/>
          </a:xfrm>
          <a:custGeom>
            <a:avLst/>
            <a:gdLst/>
            <a:ahLst/>
            <a:cxnLst/>
            <a:rect r="r" b="b" t="t" l="l"/>
            <a:pathLst>
              <a:path h="484781" w="484781">
                <a:moveTo>
                  <a:pt x="0" y="484781"/>
                </a:moveTo>
                <a:lnTo>
                  <a:pt x="484781" y="484781"/>
                </a:lnTo>
                <a:lnTo>
                  <a:pt x="484781" y="0"/>
                </a:lnTo>
                <a:lnTo>
                  <a:pt x="0" y="0"/>
                </a:lnTo>
                <a:lnTo>
                  <a:pt x="0" y="484781"/>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7" id="17"/>
          <p:cNvGrpSpPr/>
          <p:nvPr/>
        </p:nvGrpSpPr>
        <p:grpSpPr>
          <a:xfrm rot="0">
            <a:off x="1579511" y="6309762"/>
            <a:ext cx="2383059" cy="2416694"/>
            <a:chOff x="0" y="0"/>
            <a:chExt cx="715701" cy="725803"/>
          </a:xfrm>
        </p:grpSpPr>
        <p:sp>
          <p:nvSpPr>
            <p:cNvPr name="Freeform 18" id="18"/>
            <p:cNvSpPr/>
            <p:nvPr/>
          </p:nvSpPr>
          <p:spPr>
            <a:xfrm flipH="false" flipV="false" rot="0">
              <a:off x="0" y="0"/>
              <a:ext cx="715701" cy="725803"/>
            </a:xfrm>
            <a:custGeom>
              <a:avLst/>
              <a:gdLst/>
              <a:ahLst/>
              <a:cxnLst/>
              <a:rect r="r" b="b" t="t" l="l"/>
              <a:pathLst>
                <a:path h="725803" w="715701">
                  <a:moveTo>
                    <a:pt x="77970" y="0"/>
                  </a:moveTo>
                  <a:lnTo>
                    <a:pt x="637732" y="0"/>
                  </a:lnTo>
                  <a:cubicBezTo>
                    <a:pt x="658411" y="0"/>
                    <a:pt x="678242" y="8215"/>
                    <a:pt x="692865" y="22837"/>
                  </a:cubicBezTo>
                  <a:cubicBezTo>
                    <a:pt x="707487" y="37459"/>
                    <a:pt x="715701" y="57291"/>
                    <a:pt x="715701" y="77970"/>
                  </a:cubicBezTo>
                  <a:lnTo>
                    <a:pt x="715701" y="647834"/>
                  </a:lnTo>
                  <a:cubicBezTo>
                    <a:pt x="715701" y="690895"/>
                    <a:pt x="680793" y="725803"/>
                    <a:pt x="637732" y="725803"/>
                  </a:cubicBezTo>
                  <a:lnTo>
                    <a:pt x="77970" y="725803"/>
                  </a:lnTo>
                  <a:cubicBezTo>
                    <a:pt x="34908" y="725803"/>
                    <a:pt x="0" y="690895"/>
                    <a:pt x="0" y="647834"/>
                  </a:cubicBezTo>
                  <a:lnTo>
                    <a:pt x="0" y="77970"/>
                  </a:lnTo>
                  <a:cubicBezTo>
                    <a:pt x="0" y="34908"/>
                    <a:pt x="34908" y="0"/>
                    <a:pt x="77970" y="0"/>
                  </a:cubicBezTo>
                  <a:close/>
                </a:path>
              </a:pathLst>
            </a:custGeom>
            <a:solidFill>
              <a:srgbClr val="EFDCC6"/>
            </a:solidFill>
            <a:ln w="19050" cap="rnd">
              <a:solidFill>
                <a:srgbClr val="A5A9A8"/>
              </a:solidFill>
              <a:prstDash val="solid"/>
              <a:round/>
            </a:ln>
          </p:spPr>
        </p:sp>
        <p:sp>
          <p:nvSpPr>
            <p:cNvPr name="TextBox 19" id="19"/>
            <p:cNvSpPr txBox="true"/>
            <p:nvPr/>
          </p:nvSpPr>
          <p:spPr>
            <a:xfrm>
              <a:off x="0" y="-47625"/>
              <a:ext cx="715701" cy="773428"/>
            </a:xfrm>
            <a:prstGeom prst="rect">
              <a:avLst/>
            </a:prstGeom>
          </p:spPr>
          <p:txBody>
            <a:bodyPr anchor="ctr" rtlCol="false" tIns="50800" lIns="50800" bIns="50800" rIns="50800"/>
            <a:lstStyle/>
            <a:p>
              <a:pPr algn="ctr">
                <a:lnSpc>
                  <a:spcPts val="2702"/>
                </a:lnSpc>
              </a:pPr>
            </a:p>
          </p:txBody>
        </p:sp>
      </p:grpSp>
      <p:grpSp>
        <p:nvGrpSpPr>
          <p:cNvPr name="Group 20" id="20"/>
          <p:cNvGrpSpPr/>
          <p:nvPr/>
        </p:nvGrpSpPr>
        <p:grpSpPr>
          <a:xfrm rot="0">
            <a:off x="0" y="9600206"/>
            <a:ext cx="18288000" cy="3190108"/>
            <a:chOff x="0" y="0"/>
            <a:chExt cx="4816593" cy="840193"/>
          </a:xfrm>
        </p:grpSpPr>
        <p:sp>
          <p:nvSpPr>
            <p:cNvPr name="Freeform 21" id="21"/>
            <p:cNvSpPr/>
            <p:nvPr/>
          </p:nvSpPr>
          <p:spPr>
            <a:xfrm flipH="false" flipV="false" rot="0">
              <a:off x="0" y="0"/>
              <a:ext cx="4816592" cy="840193"/>
            </a:xfrm>
            <a:custGeom>
              <a:avLst/>
              <a:gdLst/>
              <a:ahLst/>
              <a:cxnLst/>
              <a:rect r="r" b="b" t="t" l="l"/>
              <a:pathLst>
                <a:path h="840193" w="4816592">
                  <a:moveTo>
                    <a:pt x="7197" y="0"/>
                  </a:moveTo>
                  <a:lnTo>
                    <a:pt x="4809396" y="0"/>
                  </a:lnTo>
                  <a:cubicBezTo>
                    <a:pt x="4811304" y="0"/>
                    <a:pt x="4813135" y="758"/>
                    <a:pt x="4814484" y="2108"/>
                  </a:cubicBezTo>
                  <a:cubicBezTo>
                    <a:pt x="4815834" y="3457"/>
                    <a:pt x="4816592" y="5288"/>
                    <a:pt x="4816592" y="7197"/>
                  </a:cubicBezTo>
                  <a:lnTo>
                    <a:pt x="4816592" y="832996"/>
                  </a:lnTo>
                  <a:cubicBezTo>
                    <a:pt x="4816592" y="836971"/>
                    <a:pt x="4813371" y="840193"/>
                    <a:pt x="4809396" y="840193"/>
                  </a:cubicBezTo>
                  <a:lnTo>
                    <a:pt x="7197" y="840193"/>
                  </a:lnTo>
                  <a:cubicBezTo>
                    <a:pt x="3222" y="840193"/>
                    <a:pt x="0" y="836971"/>
                    <a:pt x="0" y="832996"/>
                  </a:cubicBezTo>
                  <a:lnTo>
                    <a:pt x="0" y="7197"/>
                  </a:lnTo>
                  <a:cubicBezTo>
                    <a:pt x="0" y="3222"/>
                    <a:pt x="3222" y="0"/>
                    <a:pt x="7197" y="0"/>
                  </a:cubicBezTo>
                  <a:close/>
                </a:path>
              </a:pathLst>
            </a:custGeom>
            <a:solidFill>
              <a:srgbClr val="000000"/>
            </a:solidFill>
          </p:spPr>
        </p:sp>
        <p:sp>
          <p:nvSpPr>
            <p:cNvPr name="TextBox 22" id="22"/>
            <p:cNvSpPr txBox="true"/>
            <p:nvPr/>
          </p:nvSpPr>
          <p:spPr>
            <a:xfrm>
              <a:off x="0" y="-38100"/>
              <a:ext cx="4816593" cy="878293"/>
            </a:xfrm>
            <a:prstGeom prst="rect">
              <a:avLst/>
            </a:prstGeom>
          </p:spPr>
          <p:txBody>
            <a:bodyPr anchor="ctr" rtlCol="false" tIns="50800" lIns="50800" bIns="50800" rIns="50800"/>
            <a:lstStyle/>
            <a:p>
              <a:pPr algn="ctr">
                <a:lnSpc>
                  <a:spcPts val="2659"/>
                </a:lnSpc>
              </a:pPr>
            </a:p>
          </p:txBody>
        </p:sp>
      </p:grpSp>
      <p:sp>
        <p:nvSpPr>
          <p:cNvPr name="Freeform 23" id="23"/>
          <p:cNvSpPr/>
          <p:nvPr/>
        </p:nvSpPr>
        <p:spPr>
          <a:xfrm flipH="false" flipV="false" rot="0">
            <a:off x="1268057" y="974578"/>
            <a:ext cx="427271" cy="441727"/>
          </a:xfrm>
          <a:custGeom>
            <a:avLst/>
            <a:gdLst/>
            <a:ahLst/>
            <a:cxnLst/>
            <a:rect r="r" b="b" t="t" l="l"/>
            <a:pathLst>
              <a:path h="441727" w="427271">
                <a:moveTo>
                  <a:pt x="0" y="0"/>
                </a:moveTo>
                <a:lnTo>
                  <a:pt x="427270" y="0"/>
                </a:lnTo>
                <a:lnTo>
                  <a:pt x="427270" y="441727"/>
                </a:lnTo>
                <a:lnTo>
                  <a:pt x="0" y="44172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4" id="24"/>
          <p:cNvSpPr txBox="true"/>
          <p:nvPr/>
        </p:nvSpPr>
        <p:spPr>
          <a:xfrm rot="0">
            <a:off x="9144000" y="775974"/>
            <a:ext cx="7313335" cy="1815271"/>
          </a:xfrm>
          <a:prstGeom prst="rect">
            <a:avLst/>
          </a:prstGeom>
        </p:spPr>
        <p:txBody>
          <a:bodyPr anchor="t" rtlCol="false" tIns="0" lIns="0" bIns="0" rIns="0">
            <a:spAutoFit/>
          </a:bodyPr>
          <a:lstStyle/>
          <a:p>
            <a:pPr algn="l" marL="0" indent="0" lvl="0">
              <a:lnSpc>
                <a:spcPts val="10886"/>
              </a:lnSpc>
            </a:pPr>
            <a:r>
              <a:rPr lang="en-US" sz="13608" i="true" spc="-898">
                <a:solidFill>
                  <a:srgbClr val="000000"/>
                </a:solidFill>
                <a:latin typeface="Times New Roman MT Condensed Italics"/>
                <a:ea typeface="Times New Roman MT Condensed Italics"/>
                <a:cs typeface="Times New Roman MT Condensed Italics"/>
                <a:sym typeface="Times New Roman MT Condensed Italics"/>
              </a:rPr>
              <a:t>About Us </a:t>
            </a:r>
          </a:p>
        </p:txBody>
      </p:sp>
      <p:sp>
        <p:nvSpPr>
          <p:cNvPr name="TextBox 25" id="25"/>
          <p:cNvSpPr txBox="true"/>
          <p:nvPr/>
        </p:nvSpPr>
        <p:spPr>
          <a:xfrm rot="0">
            <a:off x="9144000" y="2448369"/>
            <a:ext cx="8425189" cy="7000567"/>
          </a:xfrm>
          <a:prstGeom prst="rect">
            <a:avLst/>
          </a:prstGeom>
        </p:spPr>
        <p:txBody>
          <a:bodyPr anchor="t" rtlCol="false" tIns="0" lIns="0" bIns="0" rIns="0">
            <a:spAutoFit/>
          </a:bodyPr>
          <a:lstStyle/>
          <a:p>
            <a:pPr algn="just" marL="0" indent="0" lvl="0">
              <a:lnSpc>
                <a:spcPts val="4216"/>
              </a:lnSpc>
              <a:spcBef>
                <a:spcPct val="0"/>
              </a:spcBef>
            </a:pPr>
            <a:r>
              <a:rPr lang="en-US" sz="3012">
                <a:solidFill>
                  <a:srgbClr val="000000"/>
                </a:solidFill>
                <a:latin typeface="Agrandir"/>
                <a:ea typeface="Agrandir"/>
                <a:cs typeface="Agrandir"/>
                <a:sym typeface="Agrandir"/>
              </a:rPr>
              <a:t>Phil</a:t>
            </a:r>
            <a:r>
              <a:rPr lang="en-US" sz="3012">
                <a:solidFill>
                  <a:srgbClr val="000000"/>
                </a:solidFill>
                <a:latin typeface="Agrandir"/>
                <a:ea typeface="Agrandir"/>
                <a:cs typeface="Agrandir"/>
                <a:sym typeface="Agrandir"/>
              </a:rPr>
              <a:t>ot</a:t>
            </a:r>
            <a:r>
              <a:rPr lang="en-US" sz="3012" strike="noStrike" u="none">
                <a:solidFill>
                  <a:srgbClr val="000000"/>
                </a:solidFill>
                <a:latin typeface="Agrandir"/>
                <a:ea typeface="Agrandir"/>
                <a:cs typeface="Agrandir"/>
                <a:sym typeface="Agrandir"/>
              </a:rPr>
              <a:t>reat is a space for people who think deeply, feel quietly, and seek clarity without noise.</a:t>
            </a:r>
          </a:p>
          <a:p>
            <a:pPr algn="just" marL="0" indent="0" lvl="0">
              <a:lnSpc>
                <a:spcPts val="4216"/>
              </a:lnSpc>
              <a:spcBef>
                <a:spcPct val="0"/>
              </a:spcBef>
            </a:pPr>
          </a:p>
          <a:p>
            <a:pPr algn="just" marL="0" indent="0" lvl="0">
              <a:lnSpc>
                <a:spcPts val="4216"/>
              </a:lnSpc>
              <a:spcBef>
                <a:spcPct val="0"/>
              </a:spcBef>
            </a:pPr>
            <a:r>
              <a:rPr lang="en-US" sz="3012" strike="noStrike" u="none">
                <a:solidFill>
                  <a:srgbClr val="000000"/>
                </a:solidFill>
                <a:latin typeface="Agrandir"/>
                <a:ea typeface="Agrandir"/>
                <a:cs typeface="Agrandir"/>
                <a:sym typeface="Agrandir"/>
              </a:rPr>
              <a:t>This is not self-help.</a:t>
            </a:r>
          </a:p>
          <a:p>
            <a:pPr algn="just" marL="0" indent="0" lvl="0">
              <a:lnSpc>
                <a:spcPts val="4216"/>
              </a:lnSpc>
              <a:spcBef>
                <a:spcPct val="0"/>
              </a:spcBef>
            </a:pPr>
            <a:r>
              <a:rPr lang="en-US" sz="3012" strike="noStrike" u="none">
                <a:solidFill>
                  <a:srgbClr val="000000"/>
                </a:solidFill>
                <a:latin typeface="Agrandir"/>
                <a:ea typeface="Agrandir"/>
                <a:cs typeface="Agrandir"/>
                <a:sym typeface="Agrandir"/>
              </a:rPr>
              <a:t>This is not motivation.</a:t>
            </a:r>
          </a:p>
          <a:p>
            <a:pPr algn="just" marL="0" indent="0" lvl="0">
              <a:lnSpc>
                <a:spcPts val="4216"/>
              </a:lnSpc>
              <a:spcBef>
                <a:spcPct val="0"/>
              </a:spcBef>
            </a:pPr>
            <a:r>
              <a:rPr lang="en-US" sz="3012" strike="noStrike" u="none">
                <a:solidFill>
                  <a:srgbClr val="000000"/>
                </a:solidFill>
                <a:latin typeface="Agrandir"/>
                <a:ea typeface="Agrandir"/>
                <a:cs typeface="Agrandir"/>
                <a:sym typeface="Agrandir"/>
              </a:rPr>
              <a:t>This is Inquiry + Inner Work.</a:t>
            </a:r>
          </a:p>
          <a:p>
            <a:pPr algn="just" marL="0" indent="0" lvl="0">
              <a:lnSpc>
                <a:spcPts val="4216"/>
              </a:lnSpc>
              <a:spcBef>
                <a:spcPct val="0"/>
              </a:spcBef>
            </a:pPr>
          </a:p>
          <a:p>
            <a:pPr algn="just" marL="0" indent="0" lvl="0">
              <a:lnSpc>
                <a:spcPts val="4216"/>
              </a:lnSpc>
              <a:spcBef>
                <a:spcPct val="0"/>
              </a:spcBef>
            </a:pPr>
            <a:r>
              <a:rPr lang="en-US" sz="3012" strike="noStrike" u="none">
                <a:solidFill>
                  <a:srgbClr val="000000"/>
                </a:solidFill>
                <a:latin typeface="Agrandir"/>
                <a:ea typeface="Agrandir"/>
                <a:cs typeface="Agrandir"/>
                <a:sym typeface="Agrandir"/>
              </a:rPr>
              <a:t>We gather online to reflect on everyday inner struggles—without fixing, preaching, or rushing toward answers. Instead, we explore questions that matter through philosophy, lived experience, and calm dialogue.</a:t>
            </a:r>
          </a:p>
        </p:txBody>
      </p:sp>
      <p:sp>
        <p:nvSpPr>
          <p:cNvPr name="TextBox 26" id="26"/>
          <p:cNvSpPr txBox="true"/>
          <p:nvPr/>
        </p:nvSpPr>
        <p:spPr>
          <a:xfrm rot="0">
            <a:off x="1708443" y="8136537"/>
            <a:ext cx="2125195" cy="388194"/>
          </a:xfrm>
          <a:prstGeom prst="rect">
            <a:avLst/>
          </a:prstGeom>
        </p:spPr>
        <p:txBody>
          <a:bodyPr anchor="t" rtlCol="false" tIns="0" lIns="0" bIns="0" rIns="0">
            <a:spAutoFit/>
          </a:bodyPr>
          <a:lstStyle/>
          <a:p>
            <a:pPr algn="ctr">
              <a:lnSpc>
                <a:spcPts val="3079"/>
              </a:lnSpc>
              <a:spcBef>
                <a:spcPct val="0"/>
              </a:spcBef>
            </a:pPr>
            <a:r>
              <a:rPr lang="en-US" sz="2199" i="true">
                <a:solidFill>
                  <a:srgbClr val="000000"/>
                </a:solidFill>
                <a:latin typeface="Poppins Italics"/>
                <a:ea typeface="Poppins Italics"/>
                <a:cs typeface="Poppins Italics"/>
                <a:sym typeface="Poppins Italics"/>
              </a:rPr>
              <a:t>Free</a:t>
            </a:r>
          </a:p>
        </p:txBody>
      </p:sp>
      <p:sp>
        <p:nvSpPr>
          <p:cNvPr name="TextBox 27" id="27"/>
          <p:cNvSpPr txBox="true"/>
          <p:nvPr/>
        </p:nvSpPr>
        <p:spPr>
          <a:xfrm rot="0">
            <a:off x="1321498" y="7033260"/>
            <a:ext cx="3092122" cy="899349"/>
          </a:xfrm>
          <a:prstGeom prst="rect">
            <a:avLst/>
          </a:prstGeom>
        </p:spPr>
        <p:txBody>
          <a:bodyPr anchor="t" rtlCol="false" tIns="0" lIns="0" bIns="0" rIns="0">
            <a:spAutoFit/>
          </a:bodyPr>
          <a:lstStyle/>
          <a:p>
            <a:pPr algn="ctr" marL="0" indent="0" lvl="0">
              <a:lnSpc>
                <a:spcPts val="6201"/>
              </a:lnSpc>
              <a:spcBef>
                <a:spcPct val="0"/>
              </a:spcBef>
            </a:pPr>
            <a:r>
              <a:rPr lang="en-US" sz="7751" spc="-271">
                <a:solidFill>
                  <a:srgbClr val="000000"/>
                </a:solidFill>
                <a:latin typeface="Helvetica World"/>
                <a:ea typeface="Helvetica World"/>
                <a:cs typeface="Helvetica World"/>
                <a:sym typeface="Helvetica World"/>
              </a:rPr>
              <a:t>100</a:t>
            </a:r>
            <a:r>
              <a:rPr lang="en-US" sz="7751" spc="-271">
                <a:solidFill>
                  <a:srgbClr val="000000"/>
                </a:solidFill>
                <a:latin typeface="Helvetica World"/>
                <a:ea typeface="Helvetica World"/>
                <a:cs typeface="Helvetica World"/>
                <a:sym typeface="Helvetica World"/>
              </a:rPr>
              <a:t>%</a:t>
            </a:r>
          </a:p>
        </p:txBody>
      </p:sp>
      <p:sp>
        <p:nvSpPr>
          <p:cNvPr name="TextBox 28" id="28"/>
          <p:cNvSpPr txBox="true"/>
          <p:nvPr/>
        </p:nvSpPr>
        <p:spPr>
          <a:xfrm rot="0">
            <a:off x="1714732" y="967459"/>
            <a:ext cx="3617586" cy="398816"/>
          </a:xfrm>
          <a:prstGeom prst="rect">
            <a:avLst/>
          </a:prstGeom>
        </p:spPr>
        <p:txBody>
          <a:bodyPr anchor="t" rtlCol="false" tIns="0" lIns="0" bIns="0" rIns="0">
            <a:spAutoFit/>
          </a:bodyPr>
          <a:lstStyle/>
          <a:p>
            <a:pPr algn="l" marL="0" indent="0" lvl="0">
              <a:lnSpc>
                <a:spcPts val="3218"/>
              </a:lnSpc>
              <a:spcBef>
                <a:spcPct val="0"/>
              </a:spcBef>
            </a:pPr>
            <a:r>
              <a:rPr lang="en-US" sz="2298" spc="-133">
                <a:solidFill>
                  <a:srgbClr val="000000"/>
                </a:solidFill>
                <a:latin typeface="Poppins"/>
                <a:ea typeface="Poppins"/>
                <a:cs typeface="Poppins"/>
                <a:sym typeface="Poppins"/>
              </a:rPr>
              <a:t>www.philotreat.com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7706" y="2868622"/>
            <a:ext cx="1808391" cy="2609538"/>
            <a:chOff x="0" y="0"/>
            <a:chExt cx="476284" cy="687286"/>
          </a:xfrm>
        </p:grpSpPr>
        <p:sp>
          <p:nvSpPr>
            <p:cNvPr name="Freeform 3" id="3"/>
            <p:cNvSpPr/>
            <p:nvPr/>
          </p:nvSpPr>
          <p:spPr>
            <a:xfrm flipH="false" flipV="false" rot="0">
              <a:off x="0" y="0"/>
              <a:ext cx="476284" cy="687286"/>
            </a:xfrm>
            <a:custGeom>
              <a:avLst/>
              <a:gdLst/>
              <a:ahLst/>
              <a:cxnLst/>
              <a:rect r="r" b="b" t="t" l="l"/>
              <a:pathLst>
                <a:path h="687286" w="476284">
                  <a:moveTo>
                    <a:pt x="98466" y="0"/>
                  </a:moveTo>
                  <a:lnTo>
                    <a:pt x="377819" y="0"/>
                  </a:lnTo>
                  <a:cubicBezTo>
                    <a:pt x="403933" y="0"/>
                    <a:pt x="428978" y="10374"/>
                    <a:pt x="447444" y="28840"/>
                  </a:cubicBezTo>
                  <a:cubicBezTo>
                    <a:pt x="465910" y="47306"/>
                    <a:pt x="476284" y="72351"/>
                    <a:pt x="476284" y="98466"/>
                  </a:cubicBezTo>
                  <a:lnTo>
                    <a:pt x="476284" y="588820"/>
                  </a:lnTo>
                  <a:cubicBezTo>
                    <a:pt x="476284" y="643201"/>
                    <a:pt x="432200" y="687286"/>
                    <a:pt x="377819" y="687286"/>
                  </a:cubicBezTo>
                  <a:lnTo>
                    <a:pt x="98466" y="687286"/>
                  </a:lnTo>
                  <a:cubicBezTo>
                    <a:pt x="72351" y="687286"/>
                    <a:pt x="47306" y="676912"/>
                    <a:pt x="28840" y="658446"/>
                  </a:cubicBezTo>
                  <a:cubicBezTo>
                    <a:pt x="10374" y="639980"/>
                    <a:pt x="0" y="614935"/>
                    <a:pt x="0" y="588820"/>
                  </a:cubicBezTo>
                  <a:lnTo>
                    <a:pt x="0" y="98466"/>
                  </a:lnTo>
                  <a:cubicBezTo>
                    <a:pt x="0" y="44085"/>
                    <a:pt x="44085" y="0"/>
                    <a:pt x="98466" y="0"/>
                  </a:cubicBezTo>
                  <a:close/>
                </a:path>
              </a:pathLst>
            </a:custGeom>
            <a:solidFill>
              <a:srgbClr val="000000">
                <a:alpha val="0"/>
              </a:srgbClr>
            </a:solidFill>
            <a:ln w="19050" cap="rnd">
              <a:solidFill>
                <a:srgbClr val="A5A9A8"/>
              </a:solidFill>
              <a:prstDash val="solid"/>
              <a:round/>
            </a:ln>
          </p:spPr>
        </p:sp>
        <p:sp>
          <p:nvSpPr>
            <p:cNvPr name="TextBox 4" id="4"/>
            <p:cNvSpPr txBox="true"/>
            <p:nvPr/>
          </p:nvSpPr>
          <p:spPr>
            <a:xfrm>
              <a:off x="0" y="-38100"/>
              <a:ext cx="476284" cy="72538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268057" y="1731630"/>
            <a:ext cx="5722867" cy="3089031"/>
            <a:chOff x="0" y="0"/>
            <a:chExt cx="1087984" cy="587261"/>
          </a:xfrm>
        </p:grpSpPr>
        <p:sp>
          <p:nvSpPr>
            <p:cNvPr name="Freeform 6" id="6"/>
            <p:cNvSpPr/>
            <p:nvPr/>
          </p:nvSpPr>
          <p:spPr>
            <a:xfrm flipH="false" flipV="false" rot="0">
              <a:off x="0" y="0"/>
              <a:ext cx="1087984" cy="587261"/>
            </a:xfrm>
            <a:custGeom>
              <a:avLst/>
              <a:gdLst/>
              <a:ahLst/>
              <a:cxnLst/>
              <a:rect r="r" b="b" t="t" l="l"/>
              <a:pathLst>
                <a:path h="587261" w="1087984">
                  <a:moveTo>
                    <a:pt x="18939" y="0"/>
                  </a:moveTo>
                  <a:lnTo>
                    <a:pt x="1069045" y="0"/>
                  </a:lnTo>
                  <a:cubicBezTo>
                    <a:pt x="1074067" y="0"/>
                    <a:pt x="1078885" y="1995"/>
                    <a:pt x="1082437" y="5547"/>
                  </a:cubicBezTo>
                  <a:cubicBezTo>
                    <a:pt x="1085988" y="9099"/>
                    <a:pt x="1087984" y="13916"/>
                    <a:pt x="1087984" y="18939"/>
                  </a:cubicBezTo>
                  <a:lnTo>
                    <a:pt x="1087984" y="568322"/>
                  </a:lnTo>
                  <a:cubicBezTo>
                    <a:pt x="1087984" y="578782"/>
                    <a:pt x="1079504" y="587261"/>
                    <a:pt x="1069045" y="587261"/>
                  </a:cubicBezTo>
                  <a:lnTo>
                    <a:pt x="18939" y="587261"/>
                  </a:lnTo>
                  <a:cubicBezTo>
                    <a:pt x="8479" y="587261"/>
                    <a:pt x="0" y="578782"/>
                    <a:pt x="0" y="568322"/>
                  </a:cubicBezTo>
                  <a:lnTo>
                    <a:pt x="0" y="18939"/>
                  </a:lnTo>
                  <a:cubicBezTo>
                    <a:pt x="0" y="8479"/>
                    <a:pt x="8479" y="0"/>
                    <a:pt x="18939" y="0"/>
                  </a:cubicBezTo>
                  <a:close/>
                </a:path>
              </a:pathLst>
            </a:custGeom>
            <a:blipFill>
              <a:blip r:embed="rId2"/>
              <a:stretch>
                <a:fillRect l="0" t="-10631" r="0" b="-10631"/>
              </a:stretch>
            </a:blipFill>
          </p:spPr>
        </p:sp>
      </p:grpSp>
      <p:sp>
        <p:nvSpPr>
          <p:cNvPr name="Freeform 7" id="7"/>
          <p:cNvSpPr/>
          <p:nvPr/>
        </p:nvSpPr>
        <p:spPr>
          <a:xfrm flipH="false" flipV="false" rot="0">
            <a:off x="1268057" y="643628"/>
            <a:ext cx="427271" cy="441727"/>
          </a:xfrm>
          <a:custGeom>
            <a:avLst/>
            <a:gdLst/>
            <a:ahLst/>
            <a:cxnLst/>
            <a:rect r="r" b="b" t="t" l="l"/>
            <a:pathLst>
              <a:path h="441727" w="427271">
                <a:moveTo>
                  <a:pt x="0" y="0"/>
                </a:moveTo>
                <a:lnTo>
                  <a:pt x="427270" y="0"/>
                </a:lnTo>
                <a:lnTo>
                  <a:pt x="427270" y="441727"/>
                </a:lnTo>
                <a:lnTo>
                  <a:pt x="0" y="4417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36461" y="9600206"/>
            <a:ext cx="18251539" cy="3190108"/>
            <a:chOff x="0" y="0"/>
            <a:chExt cx="4806990" cy="840193"/>
          </a:xfrm>
        </p:grpSpPr>
        <p:sp>
          <p:nvSpPr>
            <p:cNvPr name="Freeform 9" id="9"/>
            <p:cNvSpPr/>
            <p:nvPr/>
          </p:nvSpPr>
          <p:spPr>
            <a:xfrm flipH="false" flipV="false" rot="0">
              <a:off x="0" y="0"/>
              <a:ext cx="4806990" cy="840193"/>
            </a:xfrm>
            <a:custGeom>
              <a:avLst/>
              <a:gdLst/>
              <a:ahLst/>
              <a:cxnLst/>
              <a:rect r="r" b="b" t="t" l="l"/>
              <a:pathLst>
                <a:path h="840193" w="4806990">
                  <a:moveTo>
                    <a:pt x="7211" y="0"/>
                  </a:moveTo>
                  <a:lnTo>
                    <a:pt x="4799778" y="0"/>
                  </a:lnTo>
                  <a:cubicBezTo>
                    <a:pt x="4803761" y="0"/>
                    <a:pt x="4806990" y="3228"/>
                    <a:pt x="4806990" y="7211"/>
                  </a:cubicBezTo>
                  <a:lnTo>
                    <a:pt x="4806990" y="832982"/>
                  </a:lnTo>
                  <a:cubicBezTo>
                    <a:pt x="4806990" y="834895"/>
                    <a:pt x="4806230" y="836729"/>
                    <a:pt x="4804878" y="838081"/>
                  </a:cubicBezTo>
                  <a:cubicBezTo>
                    <a:pt x="4803525" y="839433"/>
                    <a:pt x="4801691" y="840193"/>
                    <a:pt x="4799778" y="840193"/>
                  </a:cubicBezTo>
                  <a:lnTo>
                    <a:pt x="7211" y="840193"/>
                  </a:lnTo>
                  <a:cubicBezTo>
                    <a:pt x="5299" y="840193"/>
                    <a:pt x="3464" y="839433"/>
                    <a:pt x="2112" y="838081"/>
                  </a:cubicBezTo>
                  <a:cubicBezTo>
                    <a:pt x="760" y="836729"/>
                    <a:pt x="0" y="834895"/>
                    <a:pt x="0" y="832982"/>
                  </a:cubicBezTo>
                  <a:lnTo>
                    <a:pt x="0" y="7211"/>
                  </a:lnTo>
                  <a:cubicBezTo>
                    <a:pt x="0" y="5299"/>
                    <a:pt x="760" y="3464"/>
                    <a:pt x="2112" y="2112"/>
                  </a:cubicBezTo>
                  <a:cubicBezTo>
                    <a:pt x="3464" y="760"/>
                    <a:pt x="5299" y="0"/>
                    <a:pt x="7211" y="0"/>
                  </a:cubicBezTo>
                  <a:close/>
                </a:path>
              </a:pathLst>
            </a:custGeom>
            <a:solidFill>
              <a:srgbClr val="874F38"/>
            </a:solidFill>
          </p:spPr>
        </p:sp>
        <p:sp>
          <p:nvSpPr>
            <p:cNvPr name="TextBox 10" id="10"/>
            <p:cNvSpPr txBox="true"/>
            <p:nvPr/>
          </p:nvSpPr>
          <p:spPr>
            <a:xfrm>
              <a:off x="0" y="-38100"/>
              <a:ext cx="4806990" cy="878293"/>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3436934" y="502160"/>
            <a:ext cx="11450594" cy="948551"/>
          </a:xfrm>
          <a:prstGeom prst="rect">
            <a:avLst/>
          </a:prstGeom>
        </p:spPr>
        <p:txBody>
          <a:bodyPr anchor="t" rtlCol="false" tIns="0" lIns="0" bIns="0" rIns="0">
            <a:spAutoFit/>
          </a:bodyPr>
          <a:lstStyle/>
          <a:p>
            <a:pPr algn="ctr" marL="0" indent="0" lvl="0">
              <a:lnSpc>
                <a:spcPts val="5637"/>
              </a:lnSpc>
              <a:spcBef>
                <a:spcPct val="0"/>
              </a:spcBef>
            </a:pPr>
            <a:r>
              <a:rPr lang="en-US" sz="7047" i="true" spc="-465">
                <a:solidFill>
                  <a:srgbClr val="000000"/>
                </a:solidFill>
                <a:latin typeface="Times New Roman MT Condensed Italics"/>
                <a:ea typeface="Times New Roman MT Condensed Italics"/>
                <a:cs typeface="Times New Roman MT Condensed Italics"/>
                <a:sym typeface="Times New Roman MT Condensed Italics"/>
              </a:rPr>
              <a:t>Community Members</a:t>
            </a:r>
          </a:p>
        </p:txBody>
      </p:sp>
      <p:sp>
        <p:nvSpPr>
          <p:cNvPr name="TextBox 12" id="12"/>
          <p:cNvSpPr txBox="true"/>
          <p:nvPr/>
        </p:nvSpPr>
        <p:spPr>
          <a:xfrm rot="0">
            <a:off x="1821902" y="686540"/>
            <a:ext cx="3617586" cy="398816"/>
          </a:xfrm>
          <a:prstGeom prst="rect">
            <a:avLst/>
          </a:prstGeom>
        </p:spPr>
        <p:txBody>
          <a:bodyPr anchor="t" rtlCol="false" tIns="0" lIns="0" bIns="0" rIns="0">
            <a:spAutoFit/>
          </a:bodyPr>
          <a:lstStyle/>
          <a:p>
            <a:pPr algn="l" marL="0" indent="0" lvl="0">
              <a:lnSpc>
                <a:spcPts val="3218"/>
              </a:lnSpc>
              <a:spcBef>
                <a:spcPct val="0"/>
              </a:spcBef>
            </a:pPr>
            <a:r>
              <a:rPr lang="en-US" sz="2298" spc="-133">
                <a:solidFill>
                  <a:srgbClr val="000000"/>
                </a:solidFill>
                <a:latin typeface="Poppins"/>
                <a:ea typeface="Poppins"/>
                <a:cs typeface="Poppins"/>
                <a:sym typeface="Poppins"/>
              </a:rPr>
              <a:t>www.philotreat.com</a:t>
            </a:r>
          </a:p>
        </p:txBody>
      </p:sp>
      <p:sp>
        <p:nvSpPr>
          <p:cNvPr name="TextBox 13" id="13"/>
          <p:cNvSpPr txBox="true"/>
          <p:nvPr/>
        </p:nvSpPr>
        <p:spPr>
          <a:xfrm rot="0">
            <a:off x="7365216" y="1588755"/>
            <a:ext cx="9894084" cy="8067367"/>
          </a:xfrm>
          <a:prstGeom prst="rect">
            <a:avLst/>
          </a:prstGeom>
        </p:spPr>
        <p:txBody>
          <a:bodyPr anchor="t" rtlCol="false" tIns="0" lIns="0" bIns="0" rIns="0">
            <a:spAutoFit/>
          </a:bodyPr>
          <a:lstStyle/>
          <a:p>
            <a:pPr algn="just" marL="0" indent="0" lvl="0">
              <a:lnSpc>
                <a:spcPts val="4216"/>
              </a:lnSpc>
              <a:spcBef>
                <a:spcPct val="0"/>
              </a:spcBef>
            </a:pPr>
            <a:r>
              <a:rPr lang="en-US" b="true" sz="3012">
                <a:solidFill>
                  <a:srgbClr val="000000"/>
                </a:solidFill>
                <a:latin typeface="Agrandir Bold"/>
                <a:ea typeface="Agrandir Bold"/>
                <a:cs typeface="Agrandir Bold"/>
                <a:sym typeface="Agrandir Bold"/>
              </a:rPr>
              <a:t>D</a:t>
            </a:r>
            <a:r>
              <a:rPr lang="en-US" b="true" sz="3012" strike="noStrike" u="none">
                <a:solidFill>
                  <a:srgbClr val="000000"/>
                </a:solidFill>
                <a:latin typeface="Agrandir Bold"/>
                <a:ea typeface="Agrandir Bold"/>
                <a:cs typeface="Agrandir Bold"/>
                <a:sym typeface="Agrandir Bold"/>
              </a:rPr>
              <a:t>r. Madhvi Prasad</a:t>
            </a:r>
            <a:r>
              <a:rPr lang="en-US" sz="3012" strike="noStrike" u="none">
                <a:solidFill>
                  <a:srgbClr val="000000"/>
                </a:solidFill>
                <a:latin typeface="Agrandir"/>
                <a:ea typeface="Agrandir"/>
                <a:cs typeface="Agrandir"/>
                <a:sym typeface="Agrandir"/>
              </a:rPr>
              <a:t>- Assistant Professor, Philosophy &amp; Spiritual Studies</a:t>
            </a:r>
          </a:p>
          <a:p>
            <a:pPr algn="just" marL="0" indent="0" lvl="0">
              <a:lnSpc>
                <a:spcPts val="4216"/>
              </a:lnSpc>
              <a:spcBef>
                <a:spcPct val="0"/>
              </a:spcBef>
            </a:pPr>
            <a:r>
              <a:rPr lang="en-US" b="true" sz="3012" strike="noStrike" u="none">
                <a:solidFill>
                  <a:srgbClr val="000000"/>
                </a:solidFill>
                <a:latin typeface="Agrandir Bold"/>
                <a:ea typeface="Agrandir Bold"/>
                <a:cs typeface="Agrandir Bold"/>
                <a:sym typeface="Agrandir Bold"/>
              </a:rPr>
              <a:t>Prof. (Dr.) Daniel Del Monte</a:t>
            </a:r>
            <a:r>
              <a:rPr lang="en-US" sz="3012" strike="noStrike" u="none">
                <a:solidFill>
                  <a:srgbClr val="000000"/>
                </a:solidFill>
                <a:latin typeface="Agrandir"/>
                <a:ea typeface="Agrandir"/>
                <a:cs typeface="Agrandir"/>
                <a:sym typeface="Agrandir"/>
              </a:rPr>
              <a:t>- Philosophy Professor, United States</a:t>
            </a:r>
          </a:p>
          <a:p>
            <a:pPr algn="just" marL="0" indent="0" lvl="0">
              <a:lnSpc>
                <a:spcPts val="4216"/>
              </a:lnSpc>
              <a:spcBef>
                <a:spcPct val="0"/>
              </a:spcBef>
            </a:pPr>
            <a:r>
              <a:rPr lang="en-US" b="true" sz="3012" strike="noStrike" u="none">
                <a:solidFill>
                  <a:srgbClr val="000000"/>
                </a:solidFill>
                <a:latin typeface="Agrandir Bold"/>
                <a:ea typeface="Agrandir Bold"/>
                <a:cs typeface="Agrandir Bold"/>
                <a:sym typeface="Agrandir Bold"/>
              </a:rPr>
              <a:t>Dimitris Rinis- </a:t>
            </a:r>
            <a:r>
              <a:rPr lang="en-US" sz="3012" strike="noStrike" u="none">
                <a:solidFill>
                  <a:srgbClr val="000000"/>
                </a:solidFill>
                <a:latin typeface="Agrandir"/>
                <a:ea typeface="Agrandir"/>
                <a:cs typeface="Agrandir"/>
                <a:sym typeface="Agrandir"/>
              </a:rPr>
              <a:t>English Language Teacher, Educator</a:t>
            </a:r>
          </a:p>
          <a:p>
            <a:pPr algn="just" marL="0" indent="0" lvl="0">
              <a:lnSpc>
                <a:spcPts val="4216"/>
              </a:lnSpc>
              <a:spcBef>
                <a:spcPct val="0"/>
              </a:spcBef>
            </a:pPr>
            <a:r>
              <a:rPr lang="en-US" b="true" sz="3012" strike="noStrike" u="none">
                <a:solidFill>
                  <a:srgbClr val="000000"/>
                </a:solidFill>
                <a:latin typeface="Agrandir Bold"/>
                <a:ea typeface="Agrandir Bold"/>
                <a:cs typeface="Agrandir Bold"/>
                <a:sym typeface="Agrandir Bold"/>
              </a:rPr>
              <a:t>Aisha</a:t>
            </a:r>
            <a:r>
              <a:rPr lang="en-US" sz="3012" strike="noStrike" u="none">
                <a:solidFill>
                  <a:srgbClr val="000000"/>
                </a:solidFill>
                <a:latin typeface="Agrandir"/>
                <a:ea typeface="Agrandir"/>
                <a:cs typeface="Agrandir"/>
                <a:sym typeface="Agrandir"/>
              </a:rPr>
              <a:t>- Most active Research Scholar, University of Delhi</a:t>
            </a:r>
          </a:p>
          <a:p>
            <a:pPr algn="just" marL="0" indent="0" lvl="0">
              <a:lnSpc>
                <a:spcPts val="4216"/>
              </a:lnSpc>
              <a:spcBef>
                <a:spcPct val="0"/>
              </a:spcBef>
            </a:pPr>
            <a:r>
              <a:rPr lang="en-US" b="true" sz="3012" strike="noStrike" u="none">
                <a:solidFill>
                  <a:srgbClr val="000000"/>
                </a:solidFill>
                <a:latin typeface="Agrandir Bold"/>
                <a:ea typeface="Agrandir Bold"/>
                <a:cs typeface="Agrandir Bold"/>
                <a:sym typeface="Agrandir Bold"/>
              </a:rPr>
              <a:t>Bhawna Singh</a:t>
            </a:r>
            <a:r>
              <a:rPr lang="en-US" sz="3012" strike="noStrike" u="none">
                <a:solidFill>
                  <a:srgbClr val="000000"/>
                </a:solidFill>
                <a:latin typeface="Agrandir"/>
                <a:ea typeface="Agrandir"/>
                <a:cs typeface="Agrandir"/>
                <a:sym typeface="Agrandir"/>
              </a:rPr>
              <a:t>- Research Scholar, SSPIS Goa University</a:t>
            </a:r>
          </a:p>
          <a:p>
            <a:pPr algn="just" marL="0" indent="0" lvl="0">
              <a:lnSpc>
                <a:spcPts val="4216"/>
              </a:lnSpc>
              <a:spcBef>
                <a:spcPct val="0"/>
              </a:spcBef>
            </a:pPr>
            <a:r>
              <a:rPr lang="en-US" b="true" sz="3012" strike="noStrike" u="none">
                <a:solidFill>
                  <a:srgbClr val="000000"/>
                </a:solidFill>
                <a:latin typeface="Agrandir Bold"/>
                <a:ea typeface="Agrandir Bold"/>
                <a:cs typeface="Agrandir Bold"/>
                <a:sym typeface="Agrandir Bold"/>
              </a:rPr>
              <a:t>Saima Hasan</a:t>
            </a:r>
            <a:r>
              <a:rPr lang="en-US" sz="3012" strike="noStrike" u="none">
                <a:solidFill>
                  <a:srgbClr val="000000"/>
                </a:solidFill>
                <a:latin typeface="Agrandir"/>
                <a:ea typeface="Agrandir"/>
                <a:cs typeface="Agrandir"/>
                <a:sym typeface="Agrandir"/>
              </a:rPr>
              <a:t>- Research Scholar, Aligarh Muslim University</a:t>
            </a:r>
          </a:p>
          <a:p>
            <a:pPr algn="just" marL="0" indent="0" lvl="0">
              <a:lnSpc>
                <a:spcPts val="4216"/>
              </a:lnSpc>
              <a:spcBef>
                <a:spcPct val="0"/>
              </a:spcBef>
            </a:pPr>
            <a:r>
              <a:rPr lang="en-US" b="true" sz="3012" strike="noStrike" u="none">
                <a:solidFill>
                  <a:srgbClr val="000000"/>
                </a:solidFill>
                <a:latin typeface="Agrandir Bold"/>
                <a:ea typeface="Agrandir Bold"/>
                <a:cs typeface="Agrandir Bold"/>
                <a:sym typeface="Agrandir Bold"/>
              </a:rPr>
              <a:t>Dr. Nishant Singh</a:t>
            </a:r>
            <a:r>
              <a:rPr lang="en-US" sz="3012" strike="noStrike" u="none">
                <a:solidFill>
                  <a:srgbClr val="000000"/>
                </a:solidFill>
                <a:latin typeface="Agrandir"/>
                <a:ea typeface="Agrandir"/>
                <a:cs typeface="Agrandir"/>
                <a:sym typeface="Agrandir"/>
              </a:rPr>
              <a:t>- Assistant Professor, Buddhist Studies</a:t>
            </a:r>
          </a:p>
          <a:p>
            <a:pPr algn="just" marL="0" indent="0" lvl="0">
              <a:lnSpc>
                <a:spcPts val="4216"/>
              </a:lnSpc>
              <a:spcBef>
                <a:spcPct val="0"/>
              </a:spcBef>
            </a:pPr>
          </a:p>
          <a:p>
            <a:pPr algn="just" marL="0" indent="0" lvl="0">
              <a:lnSpc>
                <a:spcPts val="4216"/>
              </a:lnSpc>
              <a:spcBef>
                <a:spcPct val="0"/>
              </a:spcBef>
            </a:pPr>
          </a:p>
        </p:txBody>
      </p:sp>
      <p:sp>
        <p:nvSpPr>
          <p:cNvPr name="Freeform 14" id="14"/>
          <p:cNvSpPr/>
          <p:nvPr/>
        </p:nvSpPr>
        <p:spPr>
          <a:xfrm flipH="false" flipV="false" rot="0">
            <a:off x="4973526" y="6451190"/>
            <a:ext cx="1851129" cy="1913761"/>
          </a:xfrm>
          <a:custGeom>
            <a:avLst/>
            <a:gdLst/>
            <a:ahLst/>
            <a:cxnLst/>
            <a:rect r="r" b="b" t="t" l="l"/>
            <a:pathLst>
              <a:path h="1913761" w="1851129">
                <a:moveTo>
                  <a:pt x="0" y="0"/>
                </a:moveTo>
                <a:lnTo>
                  <a:pt x="1851129" y="0"/>
                </a:lnTo>
                <a:lnTo>
                  <a:pt x="1851129" y="1913761"/>
                </a:lnTo>
                <a:lnTo>
                  <a:pt x="0" y="19137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5" id="15"/>
          <p:cNvSpPr/>
          <p:nvPr/>
        </p:nvSpPr>
        <p:spPr>
          <a:xfrm flipH="false" flipV="false" rot="0">
            <a:off x="16630603" y="71819"/>
            <a:ext cx="1335819" cy="1381016"/>
          </a:xfrm>
          <a:custGeom>
            <a:avLst/>
            <a:gdLst/>
            <a:ahLst/>
            <a:cxnLst/>
            <a:rect r="r" b="b" t="t" l="l"/>
            <a:pathLst>
              <a:path h="1381016" w="1335819">
                <a:moveTo>
                  <a:pt x="0" y="0"/>
                </a:moveTo>
                <a:lnTo>
                  <a:pt x="1335819" y="0"/>
                </a:lnTo>
                <a:lnTo>
                  <a:pt x="1335819" y="1381017"/>
                </a:lnTo>
                <a:lnTo>
                  <a:pt x="0" y="138101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6" id="16"/>
          <p:cNvGrpSpPr/>
          <p:nvPr/>
        </p:nvGrpSpPr>
        <p:grpSpPr>
          <a:xfrm rot="0">
            <a:off x="1268057" y="4820661"/>
            <a:ext cx="5722867" cy="4385018"/>
            <a:chOff x="0" y="0"/>
            <a:chExt cx="1087984" cy="833643"/>
          </a:xfrm>
        </p:grpSpPr>
        <p:sp>
          <p:nvSpPr>
            <p:cNvPr name="Freeform 17" id="17"/>
            <p:cNvSpPr/>
            <p:nvPr/>
          </p:nvSpPr>
          <p:spPr>
            <a:xfrm flipH="false" flipV="false" rot="0">
              <a:off x="0" y="0"/>
              <a:ext cx="1087984" cy="833643"/>
            </a:xfrm>
            <a:custGeom>
              <a:avLst/>
              <a:gdLst/>
              <a:ahLst/>
              <a:cxnLst/>
              <a:rect r="r" b="b" t="t" l="l"/>
              <a:pathLst>
                <a:path h="833643" w="1087984">
                  <a:moveTo>
                    <a:pt x="18939" y="0"/>
                  </a:moveTo>
                  <a:lnTo>
                    <a:pt x="1069045" y="0"/>
                  </a:lnTo>
                  <a:cubicBezTo>
                    <a:pt x="1074067" y="0"/>
                    <a:pt x="1078885" y="1995"/>
                    <a:pt x="1082437" y="5547"/>
                  </a:cubicBezTo>
                  <a:cubicBezTo>
                    <a:pt x="1085988" y="9099"/>
                    <a:pt x="1087984" y="13916"/>
                    <a:pt x="1087984" y="18939"/>
                  </a:cubicBezTo>
                  <a:lnTo>
                    <a:pt x="1087984" y="814704"/>
                  </a:lnTo>
                  <a:cubicBezTo>
                    <a:pt x="1087984" y="825164"/>
                    <a:pt x="1079504" y="833643"/>
                    <a:pt x="1069045" y="833643"/>
                  </a:cubicBezTo>
                  <a:lnTo>
                    <a:pt x="18939" y="833643"/>
                  </a:lnTo>
                  <a:cubicBezTo>
                    <a:pt x="8479" y="833643"/>
                    <a:pt x="0" y="825164"/>
                    <a:pt x="0" y="814704"/>
                  </a:cubicBezTo>
                  <a:lnTo>
                    <a:pt x="0" y="18939"/>
                  </a:lnTo>
                  <a:cubicBezTo>
                    <a:pt x="0" y="8479"/>
                    <a:pt x="8479" y="0"/>
                    <a:pt x="18939" y="0"/>
                  </a:cubicBezTo>
                  <a:close/>
                </a:path>
              </a:pathLst>
            </a:custGeom>
            <a:blipFill>
              <a:blip r:embed="rId7"/>
              <a:stretch>
                <a:fillRect l="0" t="-8966" r="0" b="-8966"/>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68057" y="974578"/>
            <a:ext cx="427271" cy="441727"/>
          </a:xfrm>
          <a:custGeom>
            <a:avLst/>
            <a:gdLst/>
            <a:ahLst/>
            <a:cxnLst/>
            <a:rect r="r" b="b" t="t" l="l"/>
            <a:pathLst>
              <a:path h="441727" w="427271">
                <a:moveTo>
                  <a:pt x="0" y="0"/>
                </a:moveTo>
                <a:lnTo>
                  <a:pt x="427270" y="0"/>
                </a:lnTo>
                <a:lnTo>
                  <a:pt x="427270" y="441727"/>
                </a:lnTo>
                <a:lnTo>
                  <a:pt x="0" y="4417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6461" y="9600206"/>
            <a:ext cx="18251539" cy="3190108"/>
            <a:chOff x="0" y="0"/>
            <a:chExt cx="4806990" cy="840193"/>
          </a:xfrm>
        </p:grpSpPr>
        <p:sp>
          <p:nvSpPr>
            <p:cNvPr name="Freeform 4" id="4"/>
            <p:cNvSpPr/>
            <p:nvPr/>
          </p:nvSpPr>
          <p:spPr>
            <a:xfrm flipH="false" flipV="false" rot="0">
              <a:off x="0" y="0"/>
              <a:ext cx="4806990" cy="840193"/>
            </a:xfrm>
            <a:custGeom>
              <a:avLst/>
              <a:gdLst/>
              <a:ahLst/>
              <a:cxnLst/>
              <a:rect r="r" b="b" t="t" l="l"/>
              <a:pathLst>
                <a:path h="840193" w="4806990">
                  <a:moveTo>
                    <a:pt x="7211" y="0"/>
                  </a:moveTo>
                  <a:lnTo>
                    <a:pt x="4799778" y="0"/>
                  </a:lnTo>
                  <a:cubicBezTo>
                    <a:pt x="4803761" y="0"/>
                    <a:pt x="4806990" y="3228"/>
                    <a:pt x="4806990" y="7211"/>
                  </a:cubicBezTo>
                  <a:lnTo>
                    <a:pt x="4806990" y="832982"/>
                  </a:lnTo>
                  <a:cubicBezTo>
                    <a:pt x="4806990" y="834895"/>
                    <a:pt x="4806230" y="836729"/>
                    <a:pt x="4804878" y="838081"/>
                  </a:cubicBezTo>
                  <a:cubicBezTo>
                    <a:pt x="4803525" y="839433"/>
                    <a:pt x="4801691" y="840193"/>
                    <a:pt x="4799778" y="840193"/>
                  </a:cubicBezTo>
                  <a:lnTo>
                    <a:pt x="7211" y="840193"/>
                  </a:lnTo>
                  <a:cubicBezTo>
                    <a:pt x="5299" y="840193"/>
                    <a:pt x="3464" y="839433"/>
                    <a:pt x="2112" y="838081"/>
                  </a:cubicBezTo>
                  <a:cubicBezTo>
                    <a:pt x="760" y="836729"/>
                    <a:pt x="0" y="834895"/>
                    <a:pt x="0" y="832982"/>
                  </a:cubicBezTo>
                  <a:lnTo>
                    <a:pt x="0" y="7211"/>
                  </a:lnTo>
                  <a:cubicBezTo>
                    <a:pt x="0" y="5299"/>
                    <a:pt x="760" y="3464"/>
                    <a:pt x="2112" y="2112"/>
                  </a:cubicBezTo>
                  <a:cubicBezTo>
                    <a:pt x="3464" y="760"/>
                    <a:pt x="5299" y="0"/>
                    <a:pt x="7211" y="0"/>
                  </a:cubicBezTo>
                  <a:close/>
                </a:path>
              </a:pathLst>
            </a:custGeom>
            <a:solidFill>
              <a:srgbClr val="874F38"/>
            </a:solidFill>
          </p:spPr>
        </p:sp>
        <p:sp>
          <p:nvSpPr>
            <p:cNvPr name="TextBox 5" id="5"/>
            <p:cNvSpPr txBox="true"/>
            <p:nvPr/>
          </p:nvSpPr>
          <p:spPr>
            <a:xfrm>
              <a:off x="0" y="-38100"/>
              <a:ext cx="4806990" cy="878293"/>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3304916" y="692824"/>
            <a:ext cx="11450594" cy="1675562"/>
          </a:xfrm>
          <a:prstGeom prst="rect">
            <a:avLst/>
          </a:prstGeom>
        </p:spPr>
        <p:txBody>
          <a:bodyPr anchor="t" rtlCol="false" tIns="0" lIns="0" bIns="0" rIns="0">
            <a:spAutoFit/>
          </a:bodyPr>
          <a:lstStyle/>
          <a:p>
            <a:pPr algn="ctr" marL="0" indent="0" lvl="0">
              <a:lnSpc>
                <a:spcPts val="10036"/>
              </a:lnSpc>
              <a:spcBef>
                <a:spcPct val="0"/>
              </a:spcBef>
            </a:pPr>
            <a:r>
              <a:rPr lang="en-US" sz="12546" i="true" spc="-828">
                <a:solidFill>
                  <a:srgbClr val="000000"/>
                </a:solidFill>
                <a:latin typeface="Times New Roman MT Condensed Italics"/>
                <a:ea typeface="Times New Roman MT Condensed Italics"/>
                <a:cs typeface="Times New Roman MT Condensed Italics"/>
                <a:sym typeface="Times New Roman MT Condensed Italics"/>
              </a:rPr>
              <a:t>Speaker Guest</a:t>
            </a:r>
          </a:p>
        </p:txBody>
      </p:sp>
      <p:sp>
        <p:nvSpPr>
          <p:cNvPr name="TextBox 7" id="7"/>
          <p:cNvSpPr txBox="true"/>
          <p:nvPr/>
        </p:nvSpPr>
        <p:spPr>
          <a:xfrm rot="0">
            <a:off x="1714732" y="967459"/>
            <a:ext cx="3617586" cy="398816"/>
          </a:xfrm>
          <a:prstGeom prst="rect">
            <a:avLst/>
          </a:prstGeom>
        </p:spPr>
        <p:txBody>
          <a:bodyPr anchor="t" rtlCol="false" tIns="0" lIns="0" bIns="0" rIns="0">
            <a:spAutoFit/>
          </a:bodyPr>
          <a:lstStyle/>
          <a:p>
            <a:pPr algn="l" marL="0" indent="0" lvl="0">
              <a:lnSpc>
                <a:spcPts val="3218"/>
              </a:lnSpc>
              <a:spcBef>
                <a:spcPct val="0"/>
              </a:spcBef>
            </a:pPr>
            <a:r>
              <a:rPr lang="en-US" sz="2298" spc="-133">
                <a:solidFill>
                  <a:srgbClr val="000000"/>
                </a:solidFill>
                <a:latin typeface="Poppins"/>
                <a:ea typeface="Poppins"/>
                <a:cs typeface="Poppins"/>
                <a:sym typeface="Poppins"/>
              </a:rPr>
              <a:t>www.philotreat.com</a:t>
            </a:r>
          </a:p>
        </p:txBody>
      </p:sp>
      <p:sp>
        <p:nvSpPr>
          <p:cNvPr name="TextBox 8" id="8"/>
          <p:cNvSpPr txBox="true"/>
          <p:nvPr/>
        </p:nvSpPr>
        <p:spPr>
          <a:xfrm rot="0">
            <a:off x="358541" y="2514576"/>
            <a:ext cx="17343345" cy="7533967"/>
          </a:xfrm>
          <a:prstGeom prst="rect">
            <a:avLst/>
          </a:prstGeom>
        </p:spPr>
        <p:txBody>
          <a:bodyPr anchor="t" rtlCol="false" tIns="0" lIns="0" bIns="0" rIns="0">
            <a:spAutoFit/>
          </a:bodyPr>
          <a:lstStyle/>
          <a:p>
            <a:pPr algn="just" marL="0" indent="0" lvl="0">
              <a:lnSpc>
                <a:spcPts val="4216"/>
              </a:lnSpc>
              <a:spcBef>
                <a:spcPct val="0"/>
              </a:spcBef>
            </a:pPr>
            <a:r>
              <a:rPr lang="en-US" b="true" sz="3012">
                <a:solidFill>
                  <a:srgbClr val="000000"/>
                </a:solidFill>
                <a:latin typeface="Agrandir Bold"/>
                <a:ea typeface="Agrandir Bold"/>
                <a:cs typeface="Agrandir Bold"/>
                <a:sym typeface="Agrandir Bold"/>
              </a:rPr>
              <a:t>DIMITRIS RINIS is an Educato</a:t>
            </a:r>
            <a:r>
              <a:rPr lang="en-US" b="true" sz="3012" strike="noStrike" u="none">
                <a:solidFill>
                  <a:srgbClr val="000000"/>
                </a:solidFill>
                <a:latin typeface="Agrandir Bold"/>
                <a:ea typeface="Agrandir Bold"/>
                <a:cs typeface="Agrandir Bold"/>
                <a:sym typeface="Agrandir Bold"/>
              </a:rPr>
              <a:t>r, an English Language and Literature teacher, an adult education trainer with 25 years of experience in Public Secondary and Post-Secondary Education, a Researcher, Author, and Academic Writer on educational and philosophical topics. He holds a degree in English Philology from Aristotle University of Thessaloniki (AUTH), and two Postgraduate Degrees in Teaching English as a Foreign/International Language (TEFIL) and in Educational Administration and Evaluation. He has authored the Universal Philosophical Theory, which uncovers Plato's Atlantis. He is the founder of the Universal Philosophical Community, "The White Tower", U.P.C. The White Tower, since 2023, analyzing the tetraptych "Education, Philosophy, Theology, Geopolitics." The U.P.C. The White Tower community collaborates with philosophers, scientists, citizens, and organizations worldwide to investigate global issues of our era, aiming to achieve solutions that are commonly accepted and sustainable. The community's base is on LinkedIn, and its work is posted on YouTube and Substack.</a:t>
            </a:r>
          </a:p>
          <a:p>
            <a:pPr algn="just" marL="0" indent="0" lvl="0">
              <a:lnSpc>
                <a:spcPts val="4216"/>
              </a:lnSpc>
              <a:spcBef>
                <a:spcPct val="0"/>
              </a:spcBef>
            </a:pPr>
          </a:p>
        </p:txBody>
      </p:sp>
      <p:sp>
        <p:nvSpPr>
          <p:cNvPr name="Freeform 9" id="9"/>
          <p:cNvSpPr/>
          <p:nvPr/>
        </p:nvSpPr>
        <p:spPr>
          <a:xfrm flipH="false" flipV="false" rot="0">
            <a:off x="14232565" y="409394"/>
            <a:ext cx="1851129" cy="1913761"/>
          </a:xfrm>
          <a:custGeom>
            <a:avLst/>
            <a:gdLst/>
            <a:ahLst/>
            <a:cxnLst/>
            <a:rect r="r" b="b" t="t" l="l"/>
            <a:pathLst>
              <a:path h="1913761" w="1851129">
                <a:moveTo>
                  <a:pt x="0" y="0"/>
                </a:moveTo>
                <a:lnTo>
                  <a:pt x="1851129" y="0"/>
                </a:lnTo>
                <a:lnTo>
                  <a:pt x="1851129" y="1913761"/>
                </a:lnTo>
                <a:lnTo>
                  <a:pt x="0" y="19137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68057" y="974578"/>
            <a:ext cx="427271" cy="441727"/>
          </a:xfrm>
          <a:custGeom>
            <a:avLst/>
            <a:gdLst/>
            <a:ahLst/>
            <a:cxnLst/>
            <a:rect r="r" b="b" t="t" l="l"/>
            <a:pathLst>
              <a:path h="441727" w="427271">
                <a:moveTo>
                  <a:pt x="0" y="0"/>
                </a:moveTo>
                <a:lnTo>
                  <a:pt x="427270" y="0"/>
                </a:lnTo>
                <a:lnTo>
                  <a:pt x="427270" y="441727"/>
                </a:lnTo>
                <a:lnTo>
                  <a:pt x="0" y="4417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17706" y="2868622"/>
            <a:ext cx="1808391" cy="2609538"/>
            <a:chOff x="0" y="0"/>
            <a:chExt cx="476284" cy="687286"/>
          </a:xfrm>
        </p:grpSpPr>
        <p:sp>
          <p:nvSpPr>
            <p:cNvPr name="Freeform 4" id="4"/>
            <p:cNvSpPr/>
            <p:nvPr/>
          </p:nvSpPr>
          <p:spPr>
            <a:xfrm flipH="false" flipV="false" rot="0">
              <a:off x="0" y="0"/>
              <a:ext cx="476284" cy="687286"/>
            </a:xfrm>
            <a:custGeom>
              <a:avLst/>
              <a:gdLst/>
              <a:ahLst/>
              <a:cxnLst/>
              <a:rect r="r" b="b" t="t" l="l"/>
              <a:pathLst>
                <a:path h="687286" w="476284">
                  <a:moveTo>
                    <a:pt x="98466" y="0"/>
                  </a:moveTo>
                  <a:lnTo>
                    <a:pt x="377819" y="0"/>
                  </a:lnTo>
                  <a:cubicBezTo>
                    <a:pt x="403933" y="0"/>
                    <a:pt x="428978" y="10374"/>
                    <a:pt x="447444" y="28840"/>
                  </a:cubicBezTo>
                  <a:cubicBezTo>
                    <a:pt x="465910" y="47306"/>
                    <a:pt x="476284" y="72351"/>
                    <a:pt x="476284" y="98466"/>
                  </a:cubicBezTo>
                  <a:lnTo>
                    <a:pt x="476284" y="588820"/>
                  </a:lnTo>
                  <a:cubicBezTo>
                    <a:pt x="476284" y="643201"/>
                    <a:pt x="432200" y="687286"/>
                    <a:pt x="377819" y="687286"/>
                  </a:cubicBezTo>
                  <a:lnTo>
                    <a:pt x="98466" y="687286"/>
                  </a:lnTo>
                  <a:cubicBezTo>
                    <a:pt x="72351" y="687286"/>
                    <a:pt x="47306" y="676912"/>
                    <a:pt x="28840" y="658446"/>
                  </a:cubicBezTo>
                  <a:cubicBezTo>
                    <a:pt x="10374" y="639980"/>
                    <a:pt x="0" y="614935"/>
                    <a:pt x="0" y="588820"/>
                  </a:cubicBezTo>
                  <a:lnTo>
                    <a:pt x="0" y="98466"/>
                  </a:lnTo>
                  <a:cubicBezTo>
                    <a:pt x="0" y="44085"/>
                    <a:pt x="44085" y="0"/>
                    <a:pt x="98466" y="0"/>
                  </a:cubicBezTo>
                  <a:close/>
                </a:path>
              </a:pathLst>
            </a:custGeom>
            <a:solidFill>
              <a:srgbClr val="000000">
                <a:alpha val="0"/>
              </a:srgbClr>
            </a:solidFill>
            <a:ln w="19050" cap="rnd">
              <a:solidFill>
                <a:srgbClr val="A5A9A8"/>
              </a:solidFill>
              <a:prstDash val="solid"/>
              <a:round/>
            </a:ln>
          </p:spPr>
        </p:sp>
        <p:sp>
          <p:nvSpPr>
            <p:cNvPr name="TextBox 5" id="5"/>
            <p:cNvSpPr txBox="true"/>
            <p:nvPr/>
          </p:nvSpPr>
          <p:spPr>
            <a:xfrm>
              <a:off x="0" y="-38100"/>
              <a:ext cx="476284" cy="725386"/>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717691" y="3382016"/>
            <a:ext cx="8253885" cy="3086100"/>
            <a:chOff x="0" y="0"/>
            <a:chExt cx="2173863" cy="812800"/>
          </a:xfrm>
        </p:grpSpPr>
        <p:sp>
          <p:nvSpPr>
            <p:cNvPr name="Freeform 7" id="7"/>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874F38">
                <a:alpha val="38824"/>
              </a:srgbClr>
            </a:solidFill>
          </p:spPr>
        </p:sp>
        <p:sp>
          <p:nvSpPr>
            <p:cNvPr name="TextBox 8" id="8"/>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5478571" y="7573472"/>
            <a:ext cx="2800978" cy="2609538"/>
            <a:chOff x="0" y="0"/>
            <a:chExt cx="737706" cy="687286"/>
          </a:xfrm>
        </p:grpSpPr>
        <p:sp>
          <p:nvSpPr>
            <p:cNvPr name="Freeform 10" id="10"/>
            <p:cNvSpPr/>
            <p:nvPr/>
          </p:nvSpPr>
          <p:spPr>
            <a:xfrm flipH="false" flipV="false" rot="0">
              <a:off x="0" y="0"/>
              <a:ext cx="737706" cy="687286"/>
            </a:xfrm>
            <a:custGeom>
              <a:avLst/>
              <a:gdLst/>
              <a:ahLst/>
              <a:cxnLst/>
              <a:rect r="r" b="b" t="t" l="l"/>
              <a:pathLst>
                <a:path h="687286" w="737706">
                  <a:moveTo>
                    <a:pt x="63572" y="0"/>
                  </a:moveTo>
                  <a:lnTo>
                    <a:pt x="674134" y="0"/>
                  </a:lnTo>
                  <a:cubicBezTo>
                    <a:pt x="709244" y="0"/>
                    <a:pt x="737706" y="28462"/>
                    <a:pt x="737706" y="63572"/>
                  </a:cubicBezTo>
                  <a:lnTo>
                    <a:pt x="737706" y="623713"/>
                  </a:lnTo>
                  <a:cubicBezTo>
                    <a:pt x="737706" y="658823"/>
                    <a:pt x="709244" y="687286"/>
                    <a:pt x="674134" y="687286"/>
                  </a:cubicBezTo>
                  <a:lnTo>
                    <a:pt x="63572" y="687286"/>
                  </a:lnTo>
                  <a:cubicBezTo>
                    <a:pt x="46712" y="687286"/>
                    <a:pt x="30542" y="680588"/>
                    <a:pt x="18620" y="668666"/>
                  </a:cubicBezTo>
                  <a:cubicBezTo>
                    <a:pt x="6698" y="656744"/>
                    <a:pt x="0" y="640574"/>
                    <a:pt x="0" y="623713"/>
                  </a:cubicBezTo>
                  <a:lnTo>
                    <a:pt x="0" y="63572"/>
                  </a:lnTo>
                  <a:cubicBezTo>
                    <a:pt x="0" y="28462"/>
                    <a:pt x="28462" y="0"/>
                    <a:pt x="63572" y="0"/>
                  </a:cubicBezTo>
                  <a:close/>
                </a:path>
              </a:pathLst>
            </a:custGeom>
            <a:solidFill>
              <a:srgbClr val="000000">
                <a:alpha val="0"/>
              </a:srgbClr>
            </a:solidFill>
            <a:ln w="19050" cap="rnd">
              <a:solidFill>
                <a:srgbClr val="A5A9A8"/>
              </a:solidFill>
              <a:prstDash val="solid"/>
              <a:round/>
            </a:ln>
          </p:spPr>
        </p:sp>
        <p:sp>
          <p:nvSpPr>
            <p:cNvPr name="TextBox 11" id="11"/>
            <p:cNvSpPr txBox="true"/>
            <p:nvPr/>
          </p:nvSpPr>
          <p:spPr>
            <a:xfrm>
              <a:off x="0" y="-38100"/>
              <a:ext cx="737706" cy="725386"/>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717691" y="6760424"/>
            <a:ext cx="8253885" cy="3086100"/>
            <a:chOff x="0" y="0"/>
            <a:chExt cx="2173863" cy="812800"/>
          </a:xfrm>
        </p:grpSpPr>
        <p:sp>
          <p:nvSpPr>
            <p:cNvPr name="Freeform 13" id="13"/>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F0D8BE">
                <a:alpha val="38824"/>
              </a:srgbClr>
            </a:solidFill>
          </p:spPr>
        </p:sp>
        <p:sp>
          <p:nvSpPr>
            <p:cNvPr name="TextBox 14" id="14"/>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46601" y="3382016"/>
            <a:ext cx="8253885" cy="3086100"/>
            <a:chOff x="0" y="0"/>
            <a:chExt cx="2173863" cy="812800"/>
          </a:xfrm>
        </p:grpSpPr>
        <p:sp>
          <p:nvSpPr>
            <p:cNvPr name="Freeform 16" id="16"/>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874F38">
                <a:alpha val="64706"/>
              </a:srgbClr>
            </a:solidFill>
          </p:spPr>
        </p:sp>
        <p:sp>
          <p:nvSpPr>
            <p:cNvPr name="TextBox 17" id="17"/>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146601" y="6760424"/>
            <a:ext cx="8253885" cy="3086100"/>
            <a:chOff x="0" y="0"/>
            <a:chExt cx="2173863" cy="812800"/>
          </a:xfrm>
        </p:grpSpPr>
        <p:sp>
          <p:nvSpPr>
            <p:cNvPr name="Freeform 19" id="19"/>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F0D8BE">
                <a:alpha val="64706"/>
              </a:srgbClr>
            </a:solidFill>
          </p:spPr>
        </p:sp>
        <p:sp>
          <p:nvSpPr>
            <p:cNvPr name="TextBox 20" id="20"/>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424488" y="3382016"/>
            <a:ext cx="8253885" cy="3086100"/>
            <a:chOff x="0" y="0"/>
            <a:chExt cx="2173863" cy="812800"/>
          </a:xfrm>
        </p:grpSpPr>
        <p:sp>
          <p:nvSpPr>
            <p:cNvPr name="Freeform 22" id="22"/>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874F38">
                <a:alpha val="77647"/>
              </a:srgbClr>
            </a:solidFill>
          </p:spPr>
        </p:sp>
        <p:sp>
          <p:nvSpPr>
            <p:cNvPr name="TextBox 23" id="23"/>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424488" y="6760424"/>
            <a:ext cx="8253885" cy="3086100"/>
            <a:chOff x="0" y="0"/>
            <a:chExt cx="2173863" cy="812800"/>
          </a:xfrm>
        </p:grpSpPr>
        <p:sp>
          <p:nvSpPr>
            <p:cNvPr name="Freeform 25" id="25"/>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F0D8BE">
                <a:alpha val="77647"/>
              </a:srgbClr>
            </a:solidFill>
          </p:spPr>
        </p:sp>
        <p:sp>
          <p:nvSpPr>
            <p:cNvPr name="TextBox 26" id="26"/>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995577" y="3382016"/>
            <a:ext cx="8253885" cy="3086100"/>
            <a:chOff x="0" y="0"/>
            <a:chExt cx="2173863" cy="812800"/>
          </a:xfrm>
        </p:grpSpPr>
        <p:sp>
          <p:nvSpPr>
            <p:cNvPr name="Freeform 28" id="28"/>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874F38"/>
            </a:solidFill>
          </p:spPr>
        </p:sp>
        <p:sp>
          <p:nvSpPr>
            <p:cNvPr name="TextBox 29" id="29"/>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30" id="30"/>
          <p:cNvGrpSpPr/>
          <p:nvPr/>
        </p:nvGrpSpPr>
        <p:grpSpPr>
          <a:xfrm rot="0">
            <a:off x="-995577" y="6760424"/>
            <a:ext cx="8253885" cy="3086100"/>
            <a:chOff x="0" y="0"/>
            <a:chExt cx="2173863" cy="812800"/>
          </a:xfrm>
        </p:grpSpPr>
        <p:sp>
          <p:nvSpPr>
            <p:cNvPr name="Freeform 31" id="31"/>
            <p:cNvSpPr/>
            <p:nvPr/>
          </p:nvSpPr>
          <p:spPr>
            <a:xfrm flipH="false" flipV="false" rot="0">
              <a:off x="0" y="0"/>
              <a:ext cx="2173863" cy="812800"/>
            </a:xfrm>
            <a:custGeom>
              <a:avLst/>
              <a:gdLst/>
              <a:ahLst/>
              <a:cxnLst/>
              <a:rect r="r" b="b" t="t" l="l"/>
              <a:pathLst>
                <a:path h="812800" w="2173863">
                  <a:moveTo>
                    <a:pt x="43147" y="0"/>
                  </a:moveTo>
                  <a:lnTo>
                    <a:pt x="2130716" y="0"/>
                  </a:lnTo>
                  <a:cubicBezTo>
                    <a:pt x="2154545" y="0"/>
                    <a:pt x="2173863" y="19317"/>
                    <a:pt x="2173863" y="43147"/>
                  </a:cubicBezTo>
                  <a:lnTo>
                    <a:pt x="2173863" y="769653"/>
                  </a:lnTo>
                  <a:cubicBezTo>
                    <a:pt x="2173863" y="781096"/>
                    <a:pt x="2169317" y="792071"/>
                    <a:pt x="2161225" y="800163"/>
                  </a:cubicBezTo>
                  <a:cubicBezTo>
                    <a:pt x="2153134" y="808254"/>
                    <a:pt x="2142159" y="812800"/>
                    <a:pt x="2130716" y="812800"/>
                  </a:cubicBezTo>
                  <a:lnTo>
                    <a:pt x="43147" y="812800"/>
                  </a:lnTo>
                  <a:cubicBezTo>
                    <a:pt x="19317" y="812800"/>
                    <a:pt x="0" y="793483"/>
                    <a:pt x="0" y="769653"/>
                  </a:cubicBezTo>
                  <a:lnTo>
                    <a:pt x="0" y="43147"/>
                  </a:lnTo>
                  <a:cubicBezTo>
                    <a:pt x="0" y="19317"/>
                    <a:pt x="19317" y="0"/>
                    <a:pt x="43147" y="0"/>
                  </a:cubicBezTo>
                  <a:close/>
                </a:path>
              </a:pathLst>
            </a:custGeom>
            <a:solidFill>
              <a:srgbClr val="F0D8BE"/>
            </a:solidFill>
          </p:spPr>
        </p:sp>
        <p:sp>
          <p:nvSpPr>
            <p:cNvPr name="TextBox 32" id="32"/>
            <p:cNvSpPr txBox="true"/>
            <p:nvPr/>
          </p:nvSpPr>
          <p:spPr>
            <a:xfrm>
              <a:off x="0" y="-38100"/>
              <a:ext cx="2173863" cy="850900"/>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11471042" y="7496580"/>
            <a:ext cx="3845015" cy="2609538"/>
            <a:chOff x="0" y="0"/>
            <a:chExt cx="1012679" cy="687286"/>
          </a:xfrm>
        </p:grpSpPr>
        <p:sp>
          <p:nvSpPr>
            <p:cNvPr name="Freeform 34" id="34"/>
            <p:cNvSpPr/>
            <p:nvPr/>
          </p:nvSpPr>
          <p:spPr>
            <a:xfrm flipH="false" flipV="false" rot="0">
              <a:off x="0" y="0"/>
              <a:ext cx="1012679" cy="687286"/>
            </a:xfrm>
            <a:custGeom>
              <a:avLst/>
              <a:gdLst/>
              <a:ahLst/>
              <a:cxnLst/>
              <a:rect r="r" b="b" t="t" l="l"/>
              <a:pathLst>
                <a:path h="687286" w="1012679">
                  <a:moveTo>
                    <a:pt x="46310" y="0"/>
                  </a:moveTo>
                  <a:lnTo>
                    <a:pt x="966369" y="0"/>
                  </a:lnTo>
                  <a:cubicBezTo>
                    <a:pt x="991945" y="0"/>
                    <a:pt x="1012679" y="20734"/>
                    <a:pt x="1012679" y="46310"/>
                  </a:cubicBezTo>
                  <a:lnTo>
                    <a:pt x="1012679" y="640975"/>
                  </a:lnTo>
                  <a:cubicBezTo>
                    <a:pt x="1012679" y="653258"/>
                    <a:pt x="1007800" y="665037"/>
                    <a:pt x="999115" y="673722"/>
                  </a:cubicBezTo>
                  <a:cubicBezTo>
                    <a:pt x="990430" y="682407"/>
                    <a:pt x="978651" y="687286"/>
                    <a:pt x="966369" y="687286"/>
                  </a:cubicBezTo>
                  <a:lnTo>
                    <a:pt x="46310" y="687286"/>
                  </a:lnTo>
                  <a:cubicBezTo>
                    <a:pt x="34028" y="687286"/>
                    <a:pt x="22249" y="682407"/>
                    <a:pt x="13564" y="673722"/>
                  </a:cubicBezTo>
                  <a:cubicBezTo>
                    <a:pt x="4879" y="665037"/>
                    <a:pt x="0" y="653258"/>
                    <a:pt x="0" y="640975"/>
                  </a:cubicBezTo>
                  <a:lnTo>
                    <a:pt x="0" y="46310"/>
                  </a:lnTo>
                  <a:cubicBezTo>
                    <a:pt x="0" y="20734"/>
                    <a:pt x="20734" y="0"/>
                    <a:pt x="46310" y="0"/>
                  </a:cubicBezTo>
                  <a:close/>
                </a:path>
              </a:pathLst>
            </a:custGeom>
            <a:solidFill>
              <a:srgbClr val="000000">
                <a:alpha val="0"/>
              </a:srgbClr>
            </a:solidFill>
            <a:ln w="19050" cap="rnd">
              <a:solidFill>
                <a:srgbClr val="A5A9A8"/>
              </a:solidFill>
              <a:prstDash val="solid"/>
              <a:round/>
            </a:ln>
          </p:spPr>
        </p:sp>
        <p:sp>
          <p:nvSpPr>
            <p:cNvPr name="TextBox 35" id="35"/>
            <p:cNvSpPr txBox="true"/>
            <p:nvPr/>
          </p:nvSpPr>
          <p:spPr>
            <a:xfrm>
              <a:off x="0" y="-38100"/>
              <a:ext cx="1012679" cy="725386"/>
            </a:xfrm>
            <a:prstGeom prst="rect">
              <a:avLst/>
            </a:prstGeom>
          </p:spPr>
          <p:txBody>
            <a:bodyPr anchor="ctr" rtlCol="false" tIns="50800" lIns="50800" bIns="50800" rIns="50800"/>
            <a:lstStyle/>
            <a:p>
              <a:pPr algn="ctr">
                <a:lnSpc>
                  <a:spcPts val="2659"/>
                </a:lnSpc>
              </a:pPr>
            </a:p>
          </p:txBody>
        </p:sp>
      </p:grpSp>
      <p:grpSp>
        <p:nvGrpSpPr>
          <p:cNvPr name="Group 36" id="36"/>
          <p:cNvGrpSpPr/>
          <p:nvPr/>
        </p:nvGrpSpPr>
        <p:grpSpPr>
          <a:xfrm rot="-10800000">
            <a:off x="9550184" y="6468116"/>
            <a:ext cx="8148827" cy="3086100"/>
            <a:chOff x="0" y="0"/>
            <a:chExt cx="2146193" cy="812800"/>
          </a:xfrm>
        </p:grpSpPr>
        <p:sp>
          <p:nvSpPr>
            <p:cNvPr name="Freeform 37" id="37"/>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A5A9A8">
                <a:alpha val="38824"/>
              </a:srgbClr>
            </a:solidFill>
          </p:spPr>
        </p:sp>
        <p:sp>
          <p:nvSpPr>
            <p:cNvPr name="TextBox 38" id="38"/>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grpSp>
        <p:nvGrpSpPr>
          <p:cNvPr name="Group 39" id="39"/>
          <p:cNvGrpSpPr/>
          <p:nvPr/>
        </p:nvGrpSpPr>
        <p:grpSpPr>
          <a:xfrm rot="0">
            <a:off x="13792677" y="2375202"/>
            <a:ext cx="3564088" cy="2609538"/>
            <a:chOff x="0" y="0"/>
            <a:chExt cx="938690" cy="687286"/>
          </a:xfrm>
        </p:grpSpPr>
        <p:sp>
          <p:nvSpPr>
            <p:cNvPr name="Freeform 40" id="40"/>
            <p:cNvSpPr/>
            <p:nvPr/>
          </p:nvSpPr>
          <p:spPr>
            <a:xfrm flipH="false" flipV="false" rot="0">
              <a:off x="0" y="0"/>
              <a:ext cx="938690" cy="687286"/>
            </a:xfrm>
            <a:custGeom>
              <a:avLst/>
              <a:gdLst/>
              <a:ahLst/>
              <a:cxnLst/>
              <a:rect r="r" b="b" t="t" l="l"/>
              <a:pathLst>
                <a:path h="687286" w="938690">
                  <a:moveTo>
                    <a:pt x="49961" y="0"/>
                  </a:moveTo>
                  <a:lnTo>
                    <a:pt x="888729" y="0"/>
                  </a:lnTo>
                  <a:cubicBezTo>
                    <a:pt x="901980" y="0"/>
                    <a:pt x="914687" y="5264"/>
                    <a:pt x="924057" y="14633"/>
                  </a:cubicBezTo>
                  <a:cubicBezTo>
                    <a:pt x="933426" y="24003"/>
                    <a:pt x="938690" y="36710"/>
                    <a:pt x="938690" y="49961"/>
                  </a:cubicBezTo>
                  <a:lnTo>
                    <a:pt x="938690" y="637325"/>
                  </a:lnTo>
                  <a:cubicBezTo>
                    <a:pt x="938690" y="664917"/>
                    <a:pt x="916322" y="687286"/>
                    <a:pt x="888729" y="687286"/>
                  </a:cubicBezTo>
                  <a:lnTo>
                    <a:pt x="49961" y="687286"/>
                  </a:lnTo>
                  <a:cubicBezTo>
                    <a:pt x="36710" y="687286"/>
                    <a:pt x="24003" y="682022"/>
                    <a:pt x="14633" y="672652"/>
                  </a:cubicBezTo>
                  <a:cubicBezTo>
                    <a:pt x="5264" y="663283"/>
                    <a:pt x="0" y="650575"/>
                    <a:pt x="0" y="637325"/>
                  </a:cubicBezTo>
                  <a:lnTo>
                    <a:pt x="0" y="49961"/>
                  </a:lnTo>
                  <a:cubicBezTo>
                    <a:pt x="0" y="36710"/>
                    <a:pt x="5264" y="24003"/>
                    <a:pt x="14633" y="14633"/>
                  </a:cubicBezTo>
                  <a:cubicBezTo>
                    <a:pt x="24003" y="5264"/>
                    <a:pt x="36710" y="0"/>
                    <a:pt x="49961" y="0"/>
                  </a:cubicBezTo>
                  <a:close/>
                </a:path>
              </a:pathLst>
            </a:custGeom>
            <a:solidFill>
              <a:srgbClr val="000000">
                <a:alpha val="0"/>
              </a:srgbClr>
            </a:solidFill>
            <a:ln w="19050" cap="rnd">
              <a:solidFill>
                <a:srgbClr val="A5A9A8"/>
              </a:solidFill>
              <a:prstDash val="solid"/>
              <a:round/>
            </a:ln>
          </p:spPr>
        </p:sp>
        <p:sp>
          <p:nvSpPr>
            <p:cNvPr name="TextBox 41" id="41"/>
            <p:cNvSpPr txBox="true"/>
            <p:nvPr/>
          </p:nvSpPr>
          <p:spPr>
            <a:xfrm>
              <a:off x="0" y="-38100"/>
              <a:ext cx="938690" cy="725386"/>
            </a:xfrm>
            <a:prstGeom prst="rect">
              <a:avLst/>
            </a:prstGeom>
          </p:spPr>
          <p:txBody>
            <a:bodyPr anchor="ctr" rtlCol="false" tIns="50800" lIns="50800" bIns="50800" rIns="50800"/>
            <a:lstStyle/>
            <a:p>
              <a:pPr algn="ctr">
                <a:lnSpc>
                  <a:spcPts val="2659"/>
                </a:lnSpc>
              </a:pPr>
            </a:p>
          </p:txBody>
        </p:sp>
      </p:grpSp>
      <p:grpSp>
        <p:nvGrpSpPr>
          <p:cNvPr name="Group 42" id="42"/>
          <p:cNvGrpSpPr/>
          <p:nvPr/>
        </p:nvGrpSpPr>
        <p:grpSpPr>
          <a:xfrm rot="-10800000">
            <a:off x="9550184" y="3092037"/>
            <a:ext cx="8148827" cy="3086100"/>
            <a:chOff x="0" y="0"/>
            <a:chExt cx="2146193" cy="812800"/>
          </a:xfrm>
        </p:grpSpPr>
        <p:sp>
          <p:nvSpPr>
            <p:cNvPr name="Freeform 43" id="43"/>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000000">
                <a:alpha val="38824"/>
              </a:srgbClr>
            </a:solidFill>
          </p:spPr>
        </p:sp>
        <p:sp>
          <p:nvSpPr>
            <p:cNvPr name="TextBox 44" id="44"/>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grpSp>
        <p:nvGrpSpPr>
          <p:cNvPr name="Group 45" id="45"/>
          <p:cNvGrpSpPr/>
          <p:nvPr/>
        </p:nvGrpSpPr>
        <p:grpSpPr>
          <a:xfrm rot="-10800000">
            <a:off x="10114004" y="6468116"/>
            <a:ext cx="8148827" cy="3086100"/>
            <a:chOff x="0" y="0"/>
            <a:chExt cx="2146193" cy="812800"/>
          </a:xfrm>
        </p:grpSpPr>
        <p:sp>
          <p:nvSpPr>
            <p:cNvPr name="Freeform 46" id="46"/>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A5A9A8">
                <a:alpha val="64706"/>
              </a:srgbClr>
            </a:solidFill>
          </p:spPr>
        </p:sp>
        <p:sp>
          <p:nvSpPr>
            <p:cNvPr name="TextBox 47" id="47"/>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grpSp>
        <p:nvGrpSpPr>
          <p:cNvPr name="Group 48" id="48"/>
          <p:cNvGrpSpPr/>
          <p:nvPr/>
        </p:nvGrpSpPr>
        <p:grpSpPr>
          <a:xfrm rot="-10800000">
            <a:off x="10114004" y="3092037"/>
            <a:ext cx="8148827" cy="3086100"/>
            <a:chOff x="0" y="0"/>
            <a:chExt cx="2146193" cy="812800"/>
          </a:xfrm>
        </p:grpSpPr>
        <p:sp>
          <p:nvSpPr>
            <p:cNvPr name="Freeform 49" id="49"/>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000000">
                <a:alpha val="64706"/>
              </a:srgbClr>
            </a:solidFill>
          </p:spPr>
        </p:sp>
        <p:sp>
          <p:nvSpPr>
            <p:cNvPr name="TextBox 50" id="50"/>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grpSp>
        <p:nvGrpSpPr>
          <p:cNvPr name="Group 51" id="51"/>
          <p:cNvGrpSpPr/>
          <p:nvPr/>
        </p:nvGrpSpPr>
        <p:grpSpPr>
          <a:xfrm rot="-10800000">
            <a:off x="10677824" y="6468116"/>
            <a:ext cx="8148827" cy="3086100"/>
            <a:chOff x="0" y="0"/>
            <a:chExt cx="2146193" cy="812800"/>
          </a:xfrm>
        </p:grpSpPr>
        <p:sp>
          <p:nvSpPr>
            <p:cNvPr name="Freeform 52" id="52"/>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A5A9A8">
                <a:alpha val="77647"/>
              </a:srgbClr>
            </a:solidFill>
          </p:spPr>
        </p:sp>
        <p:sp>
          <p:nvSpPr>
            <p:cNvPr name="TextBox 53" id="53"/>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grpSp>
        <p:nvGrpSpPr>
          <p:cNvPr name="Group 54" id="54"/>
          <p:cNvGrpSpPr/>
          <p:nvPr/>
        </p:nvGrpSpPr>
        <p:grpSpPr>
          <a:xfrm rot="-10800000">
            <a:off x="10677824" y="3092037"/>
            <a:ext cx="8148827" cy="3086100"/>
            <a:chOff x="0" y="0"/>
            <a:chExt cx="2146193" cy="812800"/>
          </a:xfrm>
        </p:grpSpPr>
        <p:sp>
          <p:nvSpPr>
            <p:cNvPr name="Freeform 55" id="55"/>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000000">
                <a:alpha val="77647"/>
              </a:srgbClr>
            </a:solidFill>
          </p:spPr>
        </p:sp>
        <p:sp>
          <p:nvSpPr>
            <p:cNvPr name="TextBox 56" id="56"/>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grpSp>
        <p:nvGrpSpPr>
          <p:cNvPr name="Group 57" id="57"/>
          <p:cNvGrpSpPr/>
          <p:nvPr/>
        </p:nvGrpSpPr>
        <p:grpSpPr>
          <a:xfrm rot="-10800000">
            <a:off x="11241644" y="6468116"/>
            <a:ext cx="8148827" cy="3086100"/>
            <a:chOff x="0" y="0"/>
            <a:chExt cx="2146193" cy="812800"/>
          </a:xfrm>
        </p:grpSpPr>
        <p:sp>
          <p:nvSpPr>
            <p:cNvPr name="Freeform 58" id="58"/>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A5A9A8"/>
            </a:solidFill>
          </p:spPr>
        </p:sp>
        <p:sp>
          <p:nvSpPr>
            <p:cNvPr name="TextBox 59" id="59"/>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grpSp>
        <p:nvGrpSpPr>
          <p:cNvPr name="Group 60" id="60"/>
          <p:cNvGrpSpPr/>
          <p:nvPr/>
        </p:nvGrpSpPr>
        <p:grpSpPr>
          <a:xfrm rot="-10800000">
            <a:off x="11241644" y="3092037"/>
            <a:ext cx="8148827" cy="3086100"/>
            <a:chOff x="0" y="0"/>
            <a:chExt cx="2146193" cy="812800"/>
          </a:xfrm>
        </p:grpSpPr>
        <p:sp>
          <p:nvSpPr>
            <p:cNvPr name="Freeform 61" id="61"/>
            <p:cNvSpPr/>
            <p:nvPr/>
          </p:nvSpPr>
          <p:spPr>
            <a:xfrm flipH="false" flipV="false" rot="0">
              <a:off x="0" y="0"/>
              <a:ext cx="2146193" cy="812800"/>
            </a:xfrm>
            <a:custGeom>
              <a:avLst/>
              <a:gdLst/>
              <a:ahLst/>
              <a:cxnLst/>
              <a:rect r="r" b="b" t="t" l="l"/>
              <a:pathLst>
                <a:path h="812800" w="2146193">
                  <a:moveTo>
                    <a:pt x="43703" y="0"/>
                  </a:moveTo>
                  <a:lnTo>
                    <a:pt x="2102490" y="0"/>
                  </a:lnTo>
                  <a:cubicBezTo>
                    <a:pt x="2114081" y="0"/>
                    <a:pt x="2125197" y="4604"/>
                    <a:pt x="2133393" y="12800"/>
                  </a:cubicBezTo>
                  <a:cubicBezTo>
                    <a:pt x="2141589" y="20996"/>
                    <a:pt x="2146193" y="32112"/>
                    <a:pt x="2146193" y="43703"/>
                  </a:cubicBezTo>
                  <a:lnTo>
                    <a:pt x="2146193" y="769097"/>
                  </a:lnTo>
                  <a:cubicBezTo>
                    <a:pt x="2146193" y="780688"/>
                    <a:pt x="2141589" y="791804"/>
                    <a:pt x="2133393" y="800000"/>
                  </a:cubicBezTo>
                  <a:cubicBezTo>
                    <a:pt x="2125197" y="808196"/>
                    <a:pt x="2114081" y="812800"/>
                    <a:pt x="2102490" y="812800"/>
                  </a:cubicBezTo>
                  <a:lnTo>
                    <a:pt x="43703" y="812800"/>
                  </a:lnTo>
                  <a:cubicBezTo>
                    <a:pt x="32112" y="812800"/>
                    <a:pt x="20996" y="808196"/>
                    <a:pt x="12800" y="800000"/>
                  </a:cubicBezTo>
                  <a:cubicBezTo>
                    <a:pt x="4604" y="791804"/>
                    <a:pt x="0" y="780688"/>
                    <a:pt x="0" y="769097"/>
                  </a:cubicBezTo>
                  <a:lnTo>
                    <a:pt x="0" y="43703"/>
                  </a:lnTo>
                  <a:cubicBezTo>
                    <a:pt x="0" y="32112"/>
                    <a:pt x="4604" y="20996"/>
                    <a:pt x="12800" y="12800"/>
                  </a:cubicBezTo>
                  <a:cubicBezTo>
                    <a:pt x="20996" y="4604"/>
                    <a:pt x="32112" y="0"/>
                    <a:pt x="43703" y="0"/>
                  </a:cubicBezTo>
                  <a:close/>
                </a:path>
              </a:pathLst>
            </a:custGeom>
            <a:solidFill>
              <a:srgbClr val="000000"/>
            </a:solidFill>
          </p:spPr>
        </p:sp>
        <p:sp>
          <p:nvSpPr>
            <p:cNvPr name="TextBox 62" id="62"/>
            <p:cNvSpPr txBox="true"/>
            <p:nvPr/>
          </p:nvSpPr>
          <p:spPr>
            <a:xfrm>
              <a:off x="0" y="-38100"/>
              <a:ext cx="2146193" cy="850900"/>
            </a:xfrm>
            <a:prstGeom prst="rect">
              <a:avLst/>
            </a:prstGeom>
          </p:spPr>
          <p:txBody>
            <a:bodyPr anchor="ctr" rtlCol="false" tIns="50800" lIns="50800" bIns="50800" rIns="50800"/>
            <a:lstStyle/>
            <a:p>
              <a:pPr algn="ctr">
                <a:lnSpc>
                  <a:spcPts val="2659"/>
                </a:lnSpc>
              </a:pPr>
            </a:p>
          </p:txBody>
        </p:sp>
      </p:grpSp>
      <p:sp>
        <p:nvSpPr>
          <p:cNvPr name="TextBox 63" id="63"/>
          <p:cNvSpPr txBox="true"/>
          <p:nvPr/>
        </p:nvSpPr>
        <p:spPr>
          <a:xfrm rot="0">
            <a:off x="4844633" y="727089"/>
            <a:ext cx="12512132" cy="2943325"/>
          </a:xfrm>
          <a:prstGeom prst="rect">
            <a:avLst/>
          </a:prstGeom>
        </p:spPr>
        <p:txBody>
          <a:bodyPr anchor="t" rtlCol="false" tIns="0" lIns="0" bIns="0" rIns="0">
            <a:spAutoFit/>
          </a:bodyPr>
          <a:lstStyle/>
          <a:p>
            <a:pPr algn="ctr">
              <a:lnSpc>
                <a:spcPts val="6992"/>
              </a:lnSpc>
            </a:pPr>
            <a:r>
              <a:rPr lang="en-US" sz="8740" i="true" spc="-576">
                <a:solidFill>
                  <a:srgbClr val="000000"/>
                </a:solidFill>
                <a:latin typeface="Times New Roman MT Condensed Italics"/>
                <a:ea typeface="Times New Roman MT Condensed Italics"/>
                <a:cs typeface="Times New Roman MT Condensed Italics"/>
                <a:sym typeface="Times New Roman MT Condensed Italics"/>
              </a:rPr>
              <a:t>Why are we exhausted even when nothing is “wrong”?</a:t>
            </a:r>
          </a:p>
          <a:p>
            <a:pPr algn="ctr" marL="0" indent="0" lvl="0">
              <a:lnSpc>
                <a:spcPts val="6992"/>
              </a:lnSpc>
              <a:spcBef>
                <a:spcPct val="0"/>
              </a:spcBef>
            </a:pPr>
          </a:p>
        </p:txBody>
      </p:sp>
      <p:sp>
        <p:nvSpPr>
          <p:cNvPr name="TextBox 64" id="64"/>
          <p:cNvSpPr txBox="true"/>
          <p:nvPr/>
        </p:nvSpPr>
        <p:spPr>
          <a:xfrm rot="0">
            <a:off x="1714732" y="967459"/>
            <a:ext cx="3617586" cy="398816"/>
          </a:xfrm>
          <a:prstGeom prst="rect">
            <a:avLst/>
          </a:prstGeom>
        </p:spPr>
        <p:txBody>
          <a:bodyPr anchor="t" rtlCol="false" tIns="0" lIns="0" bIns="0" rIns="0">
            <a:spAutoFit/>
          </a:bodyPr>
          <a:lstStyle/>
          <a:p>
            <a:pPr algn="l" marL="0" indent="0" lvl="0">
              <a:lnSpc>
                <a:spcPts val="3218"/>
              </a:lnSpc>
              <a:spcBef>
                <a:spcPct val="0"/>
              </a:spcBef>
            </a:pPr>
            <a:r>
              <a:rPr lang="en-US" sz="2298" spc="-133">
                <a:solidFill>
                  <a:srgbClr val="000000"/>
                </a:solidFill>
                <a:latin typeface="Poppins"/>
                <a:ea typeface="Poppins"/>
                <a:cs typeface="Poppins"/>
                <a:sym typeface="Poppins"/>
              </a:rPr>
              <a:t>www.philotreat.com</a:t>
            </a:r>
          </a:p>
        </p:txBody>
      </p:sp>
      <p:sp>
        <p:nvSpPr>
          <p:cNvPr name="TextBox 65" id="65"/>
          <p:cNvSpPr txBox="true"/>
          <p:nvPr/>
        </p:nvSpPr>
        <p:spPr>
          <a:xfrm rot="0">
            <a:off x="717691" y="4841864"/>
            <a:ext cx="7236775" cy="11331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FFFFFF"/>
                </a:solidFill>
                <a:latin typeface="Agrandir Italics"/>
                <a:ea typeface="Agrandir Italics"/>
                <a:cs typeface="Agrandir Italics"/>
                <a:sym typeface="Agrandir Italics"/>
              </a:rPr>
              <a:t>UNPROCESSED STORIES, FEARS, AND UNRESOLVED MICRO-STRESSES</a:t>
            </a:r>
          </a:p>
        </p:txBody>
      </p:sp>
      <p:sp>
        <p:nvSpPr>
          <p:cNvPr name="TextBox 66" id="66"/>
          <p:cNvSpPr txBox="true"/>
          <p:nvPr/>
        </p:nvSpPr>
        <p:spPr>
          <a:xfrm rot="0">
            <a:off x="2545417" y="4030516"/>
            <a:ext cx="3581323" cy="5997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FFFFFF"/>
                </a:solidFill>
                <a:latin typeface="Agrandir Italics"/>
                <a:ea typeface="Agrandir Italics"/>
                <a:cs typeface="Agrandir Italics"/>
                <a:sym typeface="Agrandir Italics"/>
              </a:rPr>
              <a:t>Emotional Backlog</a:t>
            </a:r>
          </a:p>
        </p:txBody>
      </p:sp>
      <p:sp>
        <p:nvSpPr>
          <p:cNvPr name="TextBox 67" id="67"/>
          <p:cNvSpPr txBox="true"/>
          <p:nvPr/>
        </p:nvSpPr>
        <p:spPr>
          <a:xfrm rot="0">
            <a:off x="717691" y="8134991"/>
            <a:ext cx="7361843" cy="5997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000000"/>
                </a:solidFill>
                <a:latin typeface="Agrandir Italics"/>
                <a:ea typeface="Agrandir Italics"/>
                <a:cs typeface="Agrandir Italics"/>
                <a:sym typeface="Agrandir Italics"/>
              </a:rPr>
              <a:t>WHAT TO </a:t>
            </a:r>
            <a:r>
              <a:rPr lang="en-US" sz="3012" i="true">
                <a:solidFill>
                  <a:srgbClr val="000000"/>
                </a:solidFill>
                <a:latin typeface="Agrandir Italics"/>
                <a:ea typeface="Agrandir Italics"/>
                <a:cs typeface="Agrandir Italics"/>
                <a:sym typeface="Agrandir Italics"/>
              </a:rPr>
              <a:t>DO, WHO TO BE, HOW TO LIVE</a:t>
            </a:r>
          </a:p>
        </p:txBody>
      </p:sp>
      <p:sp>
        <p:nvSpPr>
          <p:cNvPr name="TextBox 68" id="68"/>
          <p:cNvSpPr txBox="true"/>
          <p:nvPr/>
        </p:nvSpPr>
        <p:spPr>
          <a:xfrm rot="0">
            <a:off x="1994666" y="7430597"/>
            <a:ext cx="4307620" cy="5997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000000"/>
                </a:solidFill>
                <a:latin typeface="Agrandir Italics"/>
                <a:ea typeface="Agrandir Italics"/>
                <a:cs typeface="Agrandir Italics"/>
                <a:sym typeface="Agrandir Italics"/>
              </a:rPr>
              <a:t>Existentical Overload</a:t>
            </a:r>
          </a:p>
        </p:txBody>
      </p:sp>
      <p:sp>
        <p:nvSpPr>
          <p:cNvPr name="TextBox 69" id="69"/>
          <p:cNvSpPr txBox="true"/>
          <p:nvPr/>
        </p:nvSpPr>
        <p:spPr>
          <a:xfrm rot="0">
            <a:off x="11100699" y="4991100"/>
            <a:ext cx="6678941" cy="641456"/>
          </a:xfrm>
          <a:prstGeom prst="rect">
            <a:avLst/>
          </a:prstGeom>
        </p:spPr>
        <p:txBody>
          <a:bodyPr anchor="t" rtlCol="false" tIns="0" lIns="0" bIns="0" rIns="0">
            <a:spAutoFit/>
          </a:bodyPr>
          <a:lstStyle/>
          <a:p>
            <a:pPr algn="ctr" marL="0" indent="0" lvl="0">
              <a:lnSpc>
                <a:spcPts val="4513"/>
              </a:lnSpc>
              <a:spcBef>
                <a:spcPct val="0"/>
              </a:spcBef>
            </a:pPr>
            <a:r>
              <a:rPr lang="en-US" sz="3224" i="true">
                <a:solidFill>
                  <a:srgbClr val="FFFFFF"/>
                </a:solidFill>
                <a:latin typeface="Agrandir Italics"/>
                <a:ea typeface="Agrandir Italics"/>
                <a:cs typeface="Agrandir Italics"/>
                <a:sym typeface="Agrandir Italics"/>
              </a:rPr>
              <a:t>OUR MIND IS NEVER FULLY AT REST</a:t>
            </a:r>
          </a:p>
        </p:txBody>
      </p:sp>
      <p:sp>
        <p:nvSpPr>
          <p:cNvPr name="TextBox 70" id="70"/>
          <p:cNvSpPr txBox="true"/>
          <p:nvPr/>
        </p:nvSpPr>
        <p:spPr>
          <a:xfrm rot="0">
            <a:off x="12557684" y="4070493"/>
            <a:ext cx="3105161" cy="5997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FFFFFF"/>
                </a:solidFill>
                <a:latin typeface="Agrandir Italics"/>
                <a:ea typeface="Agrandir Italics"/>
                <a:cs typeface="Agrandir Italics"/>
                <a:sym typeface="Agrandir Italics"/>
              </a:rPr>
              <a:t>Inner Noise</a:t>
            </a:r>
          </a:p>
        </p:txBody>
      </p:sp>
      <p:sp>
        <p:nvSpPr>
          <p:cNvPr name="TextBox 71" id="71"/>
          <p:cNvSpPr txBox="true"/>
          <p:nvPr/>
        </p:nvSpPr>
        <p:spPr>
          <a:xfrm rot="0">
            <a:off x="11100699" y="7868291"/>
            <a:ext cx="7162131" cy="11331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FFFFFF"/>
                </a:solidFill>
                <a:latin typeface="Agrandir Italics"/>
                <a:ea typeface="Agrandir Italics"/>
                <a:cs typeface="Agrandir Italics"/>
                <a:sym typeface="Agrandir Italics"/>
              </a:rPr>
              <a:t>CARRYING MULTIPLE- PROFESSIONAL, PERSONAL, EMOTIONAL, SOCIAL ROLES </a:t>
            </a:r>
          </a:p>
        </p:txBody>
      </p:sp>
      <p:sp>
        <p:nvSpPr>
          <p:cNvPr name="TextBox 72" id="72"/>
          <p:cNvSpPr txBox="true"/>
          <p:nvPr/>
        </p:nvSpPr>
        <p:spPr>
          <a:xfrm rot="0">
            <a:off x="12557684" y="7125259"/>
            <a:ext cx="4248161" cy="5997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FFFFFF"/>
                </a:solidFill>
                <a:latin typeface="Agrandir Italics"/>
                <a:ea typeface="Agrandir Italics"/>
                <a:cs typeface="Agrandir Italics"/>
                <a:sym typeface="Agrandir Italics"/>
              </a:rPr>
              <a:t>Identity Incoherence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903789" y="251045"/>
            <a:ext cx="10480423" cy="7130735"/>
          </a:xfrm>
          <a:custGeom>
            <a:avLst/>
            <a:gdLst/>
            <a:ahLst/>
            <a:cxnLst/>
            <a:rect r="r" b="b" t="t" l="l"/>
            <a:pathLst>
              <a:path h="7130735" w="10480423">
                <a:moveTo>
                  <a:pt x="0" y="0"/>
                </a:moveTo>
                <a:lnTo>
                  <a:pt x="10480422" y="0"/>
                </a:lnTo>
                <a:lnTo>
                  <a:pt x="10480422" y="7130735"/>
                </a:lnTo>
                <a:lnTo>
                  <a:pt x="0" y="7130735"/>
                </a:lnTo>
                <a:lnTo>
                  <a:pt x="0" y="0"/>
                </a:lnTo>
                <a:close/>
              </a:path>
            </a:pathLst>
          </a:custGeom>
          <a:blipFill>
            <a:blip r:embed="rId2"/>
            <a:stretch>
              <a:fillRect l="0" t="-1707" r="0" b="-1707"/>
            </a:stretch>
          </a:blipFill>
        </p:spPr>
      </p:sp>
      <p:sp>
        <p:nvSpPr>
          <p:cNvPr name="TextBox 3" id="3"/>
          <p:cNvSpPr txBox="true"/>
          <p:nvPr/>
        </p:nvSpPr>
        <p:spPr>
          <a:xfrm rot="0">
            <a:off x="1632857" y="7791767"/>
            <a:ext cx="15626443" cy="178054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 The circa</a:t>
            </a:r>
            <a:r>
              <a:rPr lang="en-US" sz="3399">
                <a:solidFill>
                  <a:srgbClr val="000000"/>
                </a:solidFill>
                <a:latin typeface="Canva Sans"/>
                <a:ea typeface="Canva Sans"/>
                <a:cs typeface="Canva Sans"/>
                <a:sym typeface="Canva Sans"/>
              </a:rPr>
              <a:t>dian clock anticipates and adapts our physiology to the different phases of the day. Our biological clock helps to regulate sleep patterns, feeding behavior, hormone release, blood pressure, and body temperature.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14732" y="3365546"/>
            <a:ext cx="5353993" cy="5353993"/>
            <a:chOff x="0" y="0"/>
            <a:chExt cx="1641030" cy="1641030"/>
          </a:xfrm>
        </p:grpSpPr>
        <p:sp>
          <p:nvSpPr>
            <p:cNvPr name="Freeform 3" id="3"/>
            <p:cNvSpPr/>
            <p:nvPr/>
          </p:nvSpPr>
          <p:spPr>
            <a:xfrm flipH="false" flipV="false" rot="0">
              <a:off x="0" y="0"/>
              <a:ext cx="1641030" cy="1641030"/>
            </a:xfrm>
            <a:custGeom>
              <a:avLst/>
              <a:gdLst/>
              <a:ahLst/>
              <a:cxnLst/>
              <a:rect r="r" b="b" t="t" l="l"/>
              <a:pathLst>
                <a:path h="1641030" w="1641030">
                  <a:moveTo>
                    <a:pt x="0" y="0"/>
                  </a:moveTo>
                  <a:lnTo>
                    <a:pt x="1641030" y="0"/>
                  </a:lnTo>
                  <a:lnTo>
                    <a:pt x="1641030" y="1641030"/>
                  </a:lnTo>
                  <a:lnTo>
                    <a:pt x="0" y="1641030"/>
                  </a:lnTo>
                  <a:close/>
                </a:path>
              </a:pathLst>
            </a:custGeom>
            <a:solidFill>
              <a:srgbClr val="000000">
                <a:alpha val="0"/>
              </a:srgbClr>
            </a:solidFill>
            <a:ln w="28575" cap="sq">
              <a:solidFill>
                <a:srgbClr val="000000"/>
              </a:solidFill>
              <a:prstDash val="solid"/>
              <a:miter/>
            </a:ln>
          </p:spPr>
        </p:sp>
        <p:sp>
          <p:nvSpPr>
            <p:cNvPr name="TextBox 4" id="4"/>
            <p:cNvSpPr txBox="true"/>
            <p:nvPr/>
          </p:nvSpPr>
          <p:spPr>
            <a:xfrm>
              <a:off x="0" y="-38100"/>
              <a:ext cx="1641030" cy="1679130"/>
            </a:xfrm>
            <a:prstGeom prst="rect">
              <a:avLst/>
            </a:prstGeom>
          </p:spPr>
          <p:txBody>
            <a:bodyPr anchor="ctr" rtlCol="false" tIns="48122" lIns="48122" bIns="48122" rIns="48122"/>
            <a:lstStyle/>
            <a:p>
              <a:pPr algn="ctr">
                <a:lnSpc>
                  <a:spcPts val="2659"/>
                </a:lnSpc>
              </a:pPr>
            </a:p>
          </p:txBody>
        </p:sp>
      </p:grpSp>
      <p:sp>
        <p:nvSpPr>
          <p:cNvPr name="AutoShape 5" id="5"/>
          <p:cNvSpPr/>
          <p:nvPr/>
        </p:nvSpPr>
        <p:spPr>
          <a:xfrm flipV="true">
            <a:off x="2486142" y="3365546"/>
            <a:ext cx="0" cy="5353993"/>
          </a:xfrm>
          <a:prstGeom prst="line">
            <a:avLst/>
          </a:prstGeom>
          <a:ln cap="flat" w="28575">
            <a:solidFill>
              <a:srgbClr val="000000"/>
            </a:solidFill>
            <a:prstDash val="solid"/>
            <a:headEnd type="none" len="sm" w="sm"/>
            <a:tailEnd type="none" len="sm" w="sm"/>
          </a:ln>
        </p:spPr>
      </p:sp>
      <p:sp>
        <p:nvSpPr>
          <p:cNvPr name="AutoShape 6" id="6"/>
          <p:cNvSpPr/>
          <p:nvPr/>
        </p:nvSpPr>
        <p:spPr>
          <a:xfrm flipV="true">
            <a:off x="6297314" y="3365546"/>
            <a:ext cx="0" cy="5353993"/>
          </a:xfrm>
          <a:prstGeom prst="line">
            <a:avLst/>
          </a:prstGeom>
          <a:ln cap="flat" w="28575">
            <a:solidFill>
              <a:srgbClr val="000000"/>
            </a:solidFill>
            <a:prstDash val="solid"/>
            <a:headEnd type="none" len="sm" w="sm"/>
            <a:tailEnd type="none" len="sm" w="sm"/>
          </a:ln>
        </p:spPr>
      </p:sp>
      <p:sp>
        <p:nvSpPr>
          <p:cNvPr name="AutoShape 7" id="7"/>
          <p:cNvSpPr/>
          <p:nvPr/>
        </p:nvSpPr>
        <p:spPr>
          <a:xfrm>
            <a:off x="1714732" y="4136956"/>
            <a:ext cx="5353993" cy="0"/>
          </a:xfrm>
          <a:prstGeom prst="line">
            <a:avLst/>
          </a:prstGeom>
          <a:ln cap="flat" w="28575">
            <a:solidFill>
              <a:srgbClr val="000000"/>
            </a:solidFill>
            <a:prstDash val="solid"/>
            <a:headEnd type="none" len="sm" w="sm"/>
            <a:tailEnd type="none" len="sm" w="sm"/>
          </a:ln>
        </p:spPr>
      </p:sp>
      <p:sp>
        <p:nvSpPr>
          <p:cNvPr name="AutoShape 8" id="8"/>
          <p:cNvSpPr/>
          <p:nvPr/>
        </p:nvSpPr>
        <p:spPr>
          <a:xfrm>
            <a:off x="1714732" y="7948128"/>
            <a:ext cx="5353993" cy="0"/>
          </a:xfrm>
          <a:prstGeom prst="line">
            <a:avLst/>
          </a:prstGeom>
          <a:ln cap="flat" w="28575">
            <a:solidFill>
              <a:srgbClr val="000000"/>
            </a:solidFill>
            <a:prstDash val="solid"/>
            <a:headEnd type="none" len="sm" w="sm"/>
            <a:tailEnd type="none" len="sm" w="sm"/>
          </a:ln>
        </p:spPr>
      </p:sp>
      <p:sp>
        <p:nvSpPr>
          <p:cNvPr name="Freeform 9" id="9"/>
          <p:cNvSpPr/>
          <p:nvPr/>
        </p:nvSpPr>
        <p:spPr>
          <a:xfrm flipH="false" flipV="false" rot="0">
            <a:off x="1268057" y="974578"/>
            <a:ext cx="427271" cy="441727"/>
          </a:xfrm>
          <a:custGeom>
            <a:avLst/>
            <a:gdLst/>
            <a:ahLst/>
            <a:cxnLst/>
            <a:rect r="r" b="b" t="t" l="l"/>
            <a:pathLst>
              <a:path h="441727" w="427271">
                <a:moveTo>
                  <a:pt x="0" y="0"/>
                </a:moveTo>
                <a:lnTo>
                  <a:pt x="427270" y="0"/>
                </a:lnTo>
                <a:lnTo>
                  <a:pt x="427270" y="441727"/>
                </a:lnTo>
                <a:lnTo>
                  <a:pt x="0" y="4417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9815646" y="2489547"/>
            <a:ext cx="3436715" cy="3552995"/>
          </a:xfrm>
          <a:custGeom>
            <a:avLst/>
            <a:gdLst/>
            <a:ahLst/>
            <a:cxnLst/>
            <a:rect r="r" b="b" t="t" l="l"/>
            <a:pathLst>
              <a:path h="3552995" w="3436715">
                <a:moveTo>
                  <a:pt x="0" y="0"/>
                </a:moveTo>
                <a:lnTo>
                  <a:pt x="3436714" y="0"/>
                </a:lnTo>
                <a:lnTo>
                  <a:pt x="3436714" y="3552995"/>
                </a:lnTo>
                <a:lnTo>
                  <a:pt x="0" y="35529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1" id="11"/>
          <p:cNvGrpSpPr/>
          <p:nvPr/>
        </p:nvGrpSpPr>
        <p:grpSpPr>
          <a:xfrm rot="0">
            <a:off x="0" y="9600206"/>
            <a:ext cx="18288000" cy="3190108"/>
            <a:chOff x="0" y="0"/>
            <a:chExt cx="4816593" cy="840193"/>
          </a:xfrm>
        </p:grpSpPr>
        <p:sp>
          <p:nvSpPr>
            <p:cNvPr name="Freeform 12" id="12"/>
            <p:cNvSpPr/>
            <p:nvPr/>
          </p:nvSpPr>
          <p:spPr>
            <a:xfrm flipH="false" flipV="false" rot="0">
              <a:off x="0" y="0"/>
              <a:ext cx="4816592" cy="840193"/>
            </a:xfrm>
            <a:custGeom>
              <a:avLst/>
              <a:gdLst/>
              <a:ahLst/>
              <a:cxnLst/>
              <a:rect r="r" b="b" t="t" l="l"/>
              <a:pathLst>
                <a:path h="840193" w="4816592">
                  <a:moveTo>
                    <a:pt x="7197" y="0"/>
                  </a:moveTo>
                  <a:lnTo>
                    <a:pt x="4809396" y="0"/>
                  </a:lnTo>
                  <a:cubicBezTo>
                    <a:pt x="4811304" y="0"/>
                    <a:pt x="4813135" y="758"/>
                    <a:pt x="4814484" y="2108"/>
                  </a:cubicBezTo>
                  <a:cubicBezTo>
                    <a:pt x="4815834" y="3457"/>
                    <a:pt x="4816592" y="5288"/>
                    <a:pt x="4816592" y="7197"/>
                  </a:cubicBezTo>
                  <a:lnTo>
                    <a:pt x="4816592" y="832996"/>
                  </a:lnTo>
                  <a:cubicBezTo>
                    <a:pt x="4816592" y="836971"/>
                    <a:pt x="4813371" y="840193"/>
                    <a:pt x="4809396" y="840193"/>
                  </a:cubicBezTo>
                  <a:lnTo>
                    <a:pt x="7197" y="840193"/>
                  </a:lnTo>
                  <a:cubicBezTo>
                    <a:pt x="3222" y="840193"/>
                    <a:pt x="0" y="836971"/>
                    <a:pt x="0" y="832996"/>
                  </a:cubicBezTo>
                  <a:lnTo>
                    <a:pt x="0" y="7197"/>
                  </a:lnTo>
                  <a:cubicBezTo>
                    <a:pt x="0" y="3222"/>
                    <a:pt x="3222" y="0"/>
                    <a:pt x="7197" y="0"/>
                  </a:cubicBezTo>
                  <a:close/>
                </a:path>
              </a:pathLst>
            </a:custGeom>
            <a:solidFill>
              <a:srgbClr val="874F38"/>
            </a:solidFill>
          </p:spPr>
        </p:sp>
        <p:sp>
          <p:nvSpPr>
            <p:cNvPr name="TextBox 13" id="13"/>
            <p:cNvSpPr txBox="true"/>
            <p:nvPr/>
          </p:nvSpPr>
          <p:spPr>
            <a:xfrm>
              <a:off x="0" y="-38100"/>
              <a:ext cx="4816593" cy="878293"/>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1664749" y="1744226"/>
            <a:ext cx="5403975" cy="6975312"/>
          </a:xfrm>
          <a:custGeom>
            <a:avLst/>
            <a:gdLst/>
            <a:ahLst/>
            <a:cxnLst/>
            <a:rect r="r" b="b" t="t" l="l"/>
            <a:pathLst>
              <a:path h="6975312" w="5403975">
                <a:moveTo>
                  <a:pt x="0" y="0"/>
                </a:moveTo>
                <a:lnTo>
                  <a:pt x="5403976" y="0"/>
                </a:lnTo>
                <a:lnTo>
                  <a:pt x="5403976" y="6975313"/>
                </a:lnTo>
                <a:lnTo>
                  <a:pt x="0" y="6975313"/>
                </a:lnTo>
                <a:lnTo>
                  <a:pt x="0" y="0"/>
                </a:lnTo>
                <a:close/>
              </a:path>
            </a:pathLst>
          </a:custGeom>
          <a:blipFill>
            <a:blip r:embed="rId4"/>
            <a:stretch>
              <a:fillRect l="0" t="-2540" r="0" b="-2540"/>
            </a:stretch>
          </a:blipFill>
        </p:spPr>
      </p:sp>
      <p:sp>
        <p:nvSpPr>
          <p:cNvPr name="TextBox 15" id="15"/>
          <p:cNvSpPr txBox="true"/>
          <p:nvPr/>
        </p:nvSpPr>
        <p:spPr>
          <a:xfrm rot="0">
            <a:off x="5808706" y="752408"/>
            <a:ext cx="11450594" cy="2041638"/>
          </a:xfrm>
          <a:prstGeom prst="rect">
            <a:avLst/>
          </a:prstGeom>
        </p:spPr>
        <p:txBody>
          <a:bodyPr anchor="t" rtlCol="false" tIns="0" lIns="0" bIns="0" rIns="0">
            <a:spAutoFit/>
          </a:bodyPr>
          <a:lstStyle/>
          <a:p>
            <a:pPr algn="ctr" marL="0" indent="0" lvl="0">
              <a:lnSpc>
                <a:spcPts val="12276"/>
              </a:lnSpc>
              <a:spcBef>
                <a:spcPct val="0"/>
              </a:spcBef>
            </a:pPr>
            <a:r>
              <a:rPr lang="en-US" sz="15345" i="true" spc="-1012">
                <a:solidFill>
                  <a:srgbClr val="000000"/>
                </a:solidFill>
                <a:latin typeface="Times New Roman MT Condensed Italics"/>
                <a:ea typeface="Times New Roman MT Condensed Italics"/>
                <a:cs typeface="Times New Roman MT Condensed Italics"/>
                <a:sym typeface="Times New Roman MT Condensed Italics"/>
              </a:rPr>
              <a:t>Join Us</a:t>
            </a:r>
          </a:p>
        </p:txBody>
      </p:sp>
      <p:sp>
        <p:nvSpPr>
          <p:cNvPr name="TextBox 16" id="16"/>
          <p:cNvSpPr txBox="true"/>
          <p:nvPr/>
        </p:nvSpPr>
        <p:spPr>
          <a:xfrm rot="0">
            <a:off x="1714732" y="967459"/>
            <a:ext cx="3617586" cy="398816"/>
          </a:xfrm>
          <a:prstGeom prst="rect">
            <a:avLst/>
          </a:prstGeom>
        </p:spPr>
        <p:txBody>
          <a:bodyPr anchor="t" rtlCol="false" tIns="0" lIns="0" bIns="0" rIns="0">
            <a:spAutoFit/>
          </a:bodyPr>
          <a:lstStyle/>
          <a:p>
            <a:pPr algn="l" marL="0" indent="0" lvl="0">
              <a:lnSpc>
                <a:spcPts val="3218"/>
              </a:lnSpc>
              <a:spcBef>
                <a:spcPct val="0"/>
              </a:spcBef>
            </a:pPr>
            <a:r>
              <a:rPr lang="en-US" sz="2298" spc="-133">
                <a:solidFill>
                  <a:srgbClr val="000000"/>
                </a:solidFill>
                <a:latin typeface="Poppins"/>
                <a:ea typeface="Poppins"/>
                <a:cs typeface="Poppins"/>
                <a:sym typeface="Poppins"/>
              </a:rPr>
              <a:t>www.philotreat.com</a:t>
            </a:r>
          </a:p>
        </p:txBody>
      </p:sp>
      <p:sp>
        <p:nvSpPr>
          <p:cNvPr name="TextBox 17" id="17"/>
          <p:cNvSpPr txBox="true"/>
          <p:nvPr/>
        </p:nvSpPr>
        <p:spPr>
          <a:xfrm rot="0">
            <a:off x="7855073" y="6255496"/>
            <a:ext cx="8540527" cy="599767"/>
          </a:xfrm>
          <a:prstGeom prst="rect">
            <a:avLst/>
          </a:prstGeom>
        </p:spPr>
        <p:txBody>
          <a:bodyPr anchor="t" rtlCol="false" tIns="0" lIns="0" bIns="0" rIns="0">
            <a:spAutoFit/>
          </a:bodyPr>
          <a:lstStyle/>
          <a:p>
            <a:pPr algn="just" marL="650320" indent="-325160" lvl="1">
              <a:lnSpc>
                <a:spcPts val="4216"/>
              </a:lnSpc>
              <a:buFont typeface="Arial"/>
              <a:buChar char="•"/>
            </a:pPr>
            <a:r>
              <a:rPr lang="en-US" sz="3012">
                <a:solidFill>
                  <a:srgbClr val="000000"/>
                </a:solidFill>
                <a:latin typeface="Agrandir"/>
                <a:ea typeface="Agrandir"/>
                <a:cs typeface="Agrandir"/>
                <a:sym typeface="Agrandir"/>
              </a:rPr>
              <a:t>Weekly </a:t>
            </a:r>
            <a:r>
              <a:rPr lang="en-US" sz="3012" strike="noStrike" u="none">
                <a:solidFill>
                  <a:srgbClr val="000000"/>
                </a:solidFill>
                <a:latin typeface="Agrandir"/>
                <a:ea typeface="Agrandir"/>
                <a:cs typeface="Agrandir"/>
                <a:sym typeface="Agrandir"/>
              </a:rPr>
              <a:t>reflective sessions.</a:t>
            </a:r>
          </a:p>
        </p:txBody>
      </p:sp>
      <p:sp>
        <p:nvSpPr>
          <p:cNvPr name="TextBox 18" id="18"/>
          <p:cNvSpPr txBox="true"/>
          <p:nvPr/>
        </p:nvSpPr>
        <p:spPr>
          <a:xfrm rot="0">
            <a:off x="7855073" y="6807697"/>
            <a:ext cx="8540527" cy="599767"/>
          </a:xfrm>
          <a:prstGeom prst="rect">
            <a:avLst/>
          </a:prstGeom>
        </p:spPr>
        <p:txBody>
          <a:bodyPr anchor="t" rtlCol="false" tIns="0" lIns="0" bIns="0" rIns="0">
            <a:spAutoFit/>
          </a:bodyPr>
          <a:lstStyle/>
          <a:p>
            <a:pPr algn="just" marL="650320" indent="-325160" lvl="1">
              <a:lnSpc>
                <a:spcPts val="4216"/>
              </a:lnSpc>
              <a:buFont typeface="Arial"/>
              <a:buChar char="•"/>
            </a:pPr>
            <a:r>
              <a:rPr lang="en-US" sz="3012">
                <a:solidFill>
                  <a:srgbClr val="000000"/>
                </a:solidFill>
                <a:latin typeface="Agrandir"/>
                <a:ea typeface="Agrandir"/>
                <a:cs typeface="Agrandir"/>
                <a:sym typeface="Agrandir"/>
              </a:rPr>
              <a:t>Community for deep thinke</a:t>
            </a:r>
            <a:r>
              <a:rPr lang="en-US" sz="3012" strike="noStrike" u="none">
                <a:solidFill>
                  <a:srgbClr val="000000"/>
                </a:solidFill>
                <a:latin typeface="Agrandir"/>
                <a:ea typeface="Agrandir"/>
                <a:cs typeface="Agrandir"/>
                <a:sym typeface="Agrandir"/>
              </a:rPr>
              <a:t>rs &amp; seekers.</a:t>
            </a:r>
          </a:p>
        </p:txBody>
      </p:sp>
      <p:sp>
        <p:nvSpPr>
          <p:cNvPr name="TextBox 19" id="19"/>
          <p:cNvSpPr txBox="true"/>
          <p:nvPr/>
        </p:nvSpPr>
        <p:spPr>
          <a:xfrm rot="0">
            <a:off x="7855073" y="7359839"/>
            <a:ext cx="9240992" cy="1133167"/>
          </a:xfrm>
          <a:prstGeom prst="rect">
            <a:avLst/>
          </a:prstGeom>
        </p:spPr>
        <p:txBody>
          <a:bodyPr anchor="t" rtlCol="false" tIns="0" lIns="0" bIns="0" rIns="0">
            <a:spAutoFit/>
          </a:bodyPr>
          <a:lstStyle/>
          <a:p>
            <a:pPr algn="just" marL="650320" indent="-325160" lvl="1">
              <a:lnSpc>
                <a:spcPts val="4216"/>
              </a:lnSpc>
              <a:buFont typeface="Arial"/>
              <a:buChar char="•"/>
            </a:pPr>
            <a:r>
              <a:rPr lang="en-US" sz="3012">
                <a:solidFill>
                  <a:srgbClr val="000000"/>
                </a:solidFill>
                <a:latin typeface="Agrandir"/>
                <a:ea typeface="Agrandir"/>
                <a:cs typeface="Agrandir"/>
                <a:sym typeface="Agrandir"/>
              </a:rPr>
              <a:t>Follow on YouTube | Instagram | Website: Phi</a:t>
            </a:r>
            <a:r>
              <a:rPr lang="en-US" sz="3012" strike="noStrike" u="none">
                <a:solidFill>
                  <a:srgbClr val="000000"/>
                </a:solidFill>
                <a:latin typeface="Agrandir"/>
                <a:ea typeface="Agrandir"/>
                <a:cs typeface="Agrandir"/>
                <a:sym typeface="Agrandir"/>
              </a:rPr>
              <a:t>lotreat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148" r="0" b="-13148"/>
            </a:stretch>
          </a:blipFill>
        </p:spPr>
      </p:sp>
      <p:sp>
        <p:nvSpPr>
          <p:cNvPr name="TextBox 3" id="3"/>
          <p:cNvSpPr txBox="true"/>
          <p:nvPr/>
        </p:nvSpPr>
        <p:spPr>
          <a:xfrm rot="0">
            <a:off x="1028700" y="2243913"/>
            <a:ext cx="16429001" cy="4458171"/>
          </a:xfrm>
          <a:prstGeom prst="rect">
            <a:avLst/>
          </a:prstGeom>
        </p:spPr>
        <p:txBody>
          <a:bodyPr anchor="t" rtlCol="false" tIns="0" lIns="0" bIns="0" rIns="0">
            <a:spAutoFit/>
          </a:bodyPr>
          <a:lstStyle/>
          <a:p>
            <a:pPr algn="ctr" marL="0" indent="0" lvl="0">
              <a:lnSpc>
                <a:spcPts val="28431"/>
              </a:lnSpc>
            </a:pPr>
            <a:r>
              <a:rPr lang="en-US" sz="30571" i="true" spc="-2017">
                <a:solidFill>
                  <a:srgbClr val="FFFFFF"/>
                </a:solidFill>
                <a:latin typeface="Times New Roman MT Condensed Italics"/>
                <a:ea typeface="Times New Roman MT Condensed Italics"/>
                <a:cs typeface="Times New Roman MT Condensed Italics"/>
                <a:sym typeface="Times New Roman MT Condensed Italics"/>
              </a:rPr>
              <a:t>Thank</a:t>
            </a:r>
          </a:p>
        </p:txBody>
      </p:sp>
      <p:sp>
        <p:nvSpPr>
          <p:cNvPr name="TextBox 4" id="4"/>
          <p:cNvSpPr txBox="true"/>
          <p:nvPr/>
        </p:nvSpPr>
        <p:spPr>
          <a:xfrm rot="0">
            <a:off x="1695327" y="4355960"/>
            <a:ext cx="14135097" cy="3859735"/>
          </a:xfrm>
          <a:prstGeom prst="rect">
            <a:avLst/>
          </a:prstGeom>
        </p:spPr>
        <p:txBody>
          <a:bodyPr anchor="t" rtlCol="false" tIns="0" lIns="0" bIns="0" rIns="0">
            <a:spAutoFit/>
          </a:bodyPr>
          <a:lstStyle/>
          <a:p>
            <a:pPr algn="ctr" marL="0" indent="0" lvl="0">
              <a:lnSpc>
                <a:spcPts val="28431"/>
              </a:lnSpc>
            </a:pPr>
            <a:r>
              <a:rPr lang="en-US" sz="30571">
                <a:solidFill>
                  <a:srgbClr val="FFFFFF"/>
                </a:solidFill>
                <a:latin typeface="Sloop Script Pro"/>
                <a:ea typeface="Sloop Script Pro"/>
                <a:cs typeface="Sloop Script Pro"/>
                <a:sym typeface="Sloop Script Pro"/>
              </a:rPr>
              <a:t>You.</a:t>
            </a:r>
          </a:p>
        </p:txBody>
      </p:sp>
      <p:sp>
        <p:nvSpPr>
          <p:cNvPr name="Freeform 5" id="5"/>
          <p:cNvSpPr/>
          <p:nvPr/>
        </p:nvSpPr>
        <p:spPr>
          <a:xfrm flipH="false" flipV="false" rot="0">
            <a:off x="1268057" y="974578"/>
            <a:ext cx="427271" cy="441727"/>
          </a:xfrm>
          <a:custGeom>
            <a:avLst/>
            <a:gdLst/>
            <a:ahLst/>
            <a:cxnLst/>
            <a:rect r="r" b="b" t="t" l="l"/>
            <a:pathLst>
              <a:path h="441727" w="427271">
                <a:moveTo>
                  <a:pt x="0" y="0"/>
                </a:moveTo>
                <a:lnTo>
                  <a:pt x="427270" y="0"/>
                </a:lnTo>
                <a:lnTo>
                  <a:pt x="427270" y="441727"/>
                </a:lnTo>
                <a:lnTo>
                  <a:pt x="0" y="4417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701274" y="4064938"/>
            <a:ext cx="3181899" cy="2842195"/>
          </a:xfrm>
          <a:custGeom>
            <a:avLst/>
            <a:gdLst/>
            <a:ahLst/>
            <a:cxnLst/>
            <a:rect r="r" b="b" t="t" l="l"/>
            <a:pathLst>
              <a:path h="2842195" w="3181899">
                <a:moveTo>
                  <a:pt x="0" y="0"/>
                </a:moveTo>
                <a:lnTo>
                  <a:pt x="3181899" y="0"/>
                </a:lnTo>
                <a:lnTo>
                  <a:pt x="3181899" y="2842195"/>
                </a:lnTo>
                <a:lnTo>
                  <a:pt x="0" y="284219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6841473" y="6893574"/>
            <a:ext cx="7803923" cy="599767"/>
          </a:xfrm>
          <a:prstGeom prst="rect">
            <a:avLst/>
          </a:prstGeom>
        </p:spPr>
        <p:txBody>
          <a:bodyPr anchor="t" rtlCol="false" tIns="0" lIns="0" bIns="0" rIns="0">
            <a:spAutoFit/>
          </a:bodyPr>
          <a:lstStyle/>
          <a:p>
            <a:pPr algn="ctr" marL="0" indent="0" lvl="0">
              <a:lnSpc>
                <a:spcPts val="4216"/>
              </a:lnSpc>
              <a:spcBef>
                <a:spcPct val="0"/>
              </a:spcBef>
            </a:pPr>
            <a:r>
              <a:rPr lang="en-US" sz="3012" i="true">
                <a:solidFill>
                  <a:srgbClr val="FFFFFF"/>
                </a:solidFill>
                <a:latin typeface="Agrandir Italics"/>
                <a:ea typeface="Agrandir Italics"/>
                <a:cs typeface="Agrandir Italics"/>
                <a:sym typeface="Agrandir Italics"/>
              </a:rPr>
              <a:t>www.philotreat.com</a:t>
            </a:r>
          </a:p>
        </p:txBody>
      </p:sp>
      <p:sp>
        <p:nvSpPr>
          <p:cNvPr name="TextBox 8" id="8"/>
          <p:cNvSpPr txBox="true"/>
          <p:nvPr/>
        </p:nvSpPr>
        <p:spPr>
          <a:xfrm rot="0">
            <a:off x="1714732" y="967459"/>
            <a:ext cx="3617586" cy="398816"/>
          </a:xfrm>
          <a:prstGeom prst="rect">
            <a:avLst/>
          </a:prstGeom>
        </p:spPr>
        <p:txBody>
          <a:bodyPr anchor="t" rtlCol="false" tIns="0" lIns="0" bIns="0" rIns="0">
            <a:spAutoFit/>
          </a:bodyPr>
          <a:lstStyle/>
          <a:p>
            <a:pPr algn="l" marL="0" indent="0" lvl="0">
              <a:lnSpc>
                <a:spcPts val="3218"/>
              </a:lnSpc>
              <a:spcBef>
                <a:spcPct val="0"/>
              </a:spcBef>
            </a:pPr>
            <a:r>
              <a:rPr lang="en-US" sz="2298" spc="-133">
                <a:solidFill>
                  <a:srgbClr val="FFFFFF"/>
                </a:solidFill>
                <a:latin typeface="Poppins"/>
                <a:ea typeface="Poppins"/>
                <a:cs typeface="Poppins"/>
                <a:sym typeface="Poppins"/>
              </a:rPr>
              <a:t>Philotreat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DAG7R-Et2_4</dc:identifier>
  <dcterms:modified xsi:type="dcterms:W3CDTF">2011-08-01T06:04:30Z</dcterms:modified>
  <cp:revision>1</cp:revision>
  <dc:title>Brown Macro Coffee Brand Guidelines Presentation</dc:title>
</cp:coreProperties>
</file>